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77"/>
  </p:notesMasterIdLst>
  <p:sldIdLst>
    <p:sldId id="418" r:id="rId2"/>
    <p:sldId id="419" r:id="rId3"/>
    <p:sldId id="368" r:id="rId4"/>
    <p:sldId id="370" r:id="rId5"/>
    <p:sldId id="371" r:id="rId6"/>
    <p:sldId id="395" r:id="rId7"/>
    <p:sldId id="372" r:id="rId8"/>
    <p:sldId id="373" r:id="rId9"/>
    <p:sldId id="374" r:id="rId10"/>
    <p:sldId id="375" r:id="rId11"/>
    <p:sldId id="376" r:id="rId12"/>
    <p:sldId id="377" r:id="rId13"/>
    <p:sldId id="378" r:id="rId14"/>
    <p:sldId id="379" r:id="rId15"/>
    <p:sldId id="380" r:id="rId16"/>
    <p:sldId id="381" r:id="rId17"/>
    <p:sldId id="382" r:id="rId18"/>
    <p:sldId id="394" r:id="rId19"/>
    <p:sldId id="396" r:id="rId20"/>
    <p:sldId id="383" r:id="rId21"/>
    <p:sldId id="384" r:id="rId22"/>
    <p:sldId id="385" r:id="rId23"/>
    <p:sldId id="386" r:id="rId24"/>
    <p:sldId id="429" r:id="rId25"/>
    <p:sldId id="387" r:id="rId26"/>
    <p:sldId id="388" r:id="rId27"/>
    <p:sldId id="389" r:id="rId28"/>
    <p:sldId id="446" r:id="rId29"/>
    <p:sldId id="447" r:id="rId30"/>
    <p:sldId id="448" r:id="rId31"/>
    <p:sldId id="449" r:id="rId32"/>
    <p:sldId id="450" r:id="rId33"/>
    <p:sldId id="257" r:id="rId34"/>
    <p:sldId id="292" r:id="rId35"/>
    <p:sldId id="293" r:id="rId36"/>
    <p:sldId id="297" r:id="rId37"/>
    <p:sldId id="298" r:id="rId38"/>
    <p:sldId id="295" r:id="rId39"/>
    <p:sldId id="296" r:id="rId40"/>
    <p:sldId id="286" r:id="rId41"/>
    <p:sldId id="287" r:id="rId42"/>
    <p:sldId id="288" r:id="rId43"/>
    <p:sldId id="289" r:id="rId44"/>
    <p:sldId id="290" r:id="rId45"/>
    <p:sldId id="283" r:id="rId46"/>
    <p:sldId id="300" r:id="rId47"/>
    <p:sldId id="299" r:id="rId48"/>
    <p:sldId id="262" r:id="rId49"/>
    <p:sldId id="334" r:id="rId50"/>
    <p:sldId id="335" r:id="rId51"/>
    <p:sldId id="336" r:id="rId52"/>
    <p:sldId id="337" r:id="rId53"/>
    <p:sldId id="338" r:id="rId54"/>
    <p:sldId id="339" r:id="rId55"/>
    <p:sldId id="341" r:id="rId56"/>
    <p:sldId id="342" r:id="rId57"/>
    <p:sldId id="340" r:id="rId58"/>
    <p:sldId id="343" r:id="rId59"/>
    <p:sldId id="345" r:id="rId60"/>
    <p:sldId id="346" r:id="rId61"/>
    <p:sldId id="348" r:id="rId62"/>
    <p:sldId id="349" r:id="rId63"/>
    <p:sldId id="347" r:id="rId64"/>
    <p:sldId id="350" r:id="rId65"/>
    <p:sldId id="351" r:id="rId66"/>
    <p:sldId id="352" r:id="rId67"/>
    <p:sldId id="344" r:id="rId68"/>
    <p:sldId id="353" r:id="rId69"/>
    <p:sldId id="354" r:id="rId70"/>
    <p:sldId id="355" r:id="rId71"/>
    <p:sldId id="356" r:id="rId72"/>
    <p:sldId id="357" r:id="rId73"/>
    <p:sldId id="358" r:id="rId74"/>
    <p:sldId id="359" r:id="rId75"/>
    <p:sldId id="360" r:id="rId76"/>
  </p:sldIdLst>
  <p:sldSz cx="10083800" cy="5670550"/>
  <p:notesSz cx="10083800" cy="56705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44" autoAdjust="0"/>
    <p:restoredTop sz="94660"/>
  </p:normalViewPr>
  <p:slideViewPr>
    <p:cSldViewPr>
      <p:cViewPr>
        <p:scale>
          <a:sx n="73" d="100"/>
          <a:sy n="73" d="100"/>
        </p:scale>
        <p:origin x="552" y="2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70388" cy="2841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11825" y="0"/>
            <a:ext cx="4370388" cy="2841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8DA6D-BA35-47CD-BB0B-F04D34A1F301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709613"/>
            <a:ext cx="3400425" cy="1912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8063" y="2728913"/>
            <a:ext cx="8067675" cy="2233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386388"/>
            <a:ext cx="4370388" cy="2841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11825" y="5386388"/>
            <a:ext cx="4370388" cy="2841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85266-2D54-415F-8771-9E6630172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82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投影片圖像版面配置區 1">
            <a:extLst>
              <a:ext uri="{FF2B5EF4-FFF2-40B4-BE49-F238E27FC236}">
                <a16:creationId xmlns:a16="http://schemas.microsoft.com/office/drawing/2014/main" id="{6A4468EC-179E-9A96-284E-D113266361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備忘稿版面配置區 2">
            <a:extLst>
              <a:ext uri="{FF2B5EF4-FFF2-40B4-BE49-F238E27FC236}">
                <a16:creationId xmlns:a16="http://schemas.microsoft.com/office/drawing/2014/main" id="{ECA7587E-3910-9AA2-1598-972A761E7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TW" altLang="en-US"/>
              <a:t>適合初學者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台大上課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太過　ＯＰ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Toolkit</a:t>
            </a:r>
            <a:endParaRPr lang="zh-TW" altLang="en-US"/>
          </a:p>
        </p:txBody>
      </p:sp>
      <p:sp>
        <p:nvSpPr>
          <p:cNvPr id="94212" name="投影片編號版面配置區 3">
            <a:extLst>
              <a:ext uri="{FF2B5EF4-FFF2-40B4-BE49-F238E27FC236}">
                <a16:creationId xmlns:a16="http://schemas.microsoft.com/office/drawing/2014/main" id="{6CF8951D-AB9A-C387-06E4-2ED1C56438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35CBF1F-5D0F-4422-B254-4DB2A5F33E23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投影片圖像版面配置區 1">
            <a:extLst>
              <a:ext uri="{FF2B5EF4-FFF2-40B4-BE49-F238E27FC236}">
                <a16:creationId xmlns:a16="http://schemas.microsoft.com/office/drawing/2014/main" id="{72CAFAB2-C193-F6FE-AE37-2EC7E50AA0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備忘稿版面配置區 2">
            <a:extLst>
              <a:ext uri="{FF2B5EF4-FFF2-40B4-BE49-F238E27FC236}">
                <a16:creationId xmlns:a16="http://schemas.microsoft.com/office/drawing/2014/main" id="{0193CEE2-C0C1-BA88-90BF-4A1E5700AD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>
              <a:spcBef>
                <a:spcPct val="0"/>
              </a:spcBef>
            </a:pPr>
            <a:r>
              <a:rPr lang="en-US" altLang="zh-TW"/>
              <a:t>Each time</a:t>
            </a:r>
            <a:r>
              <a:rPr lang="zh-TW" altLang="en-US"/>
              <a:t> </a:t>
            </a:r>
            <a:r>
              <a:rPr lang="en-US" altLang="zh-TW"/>
              <a:t>we update parameters, we have different target</a:t>
            </a:r>
            <a:r>
              <a:rPr lang="zh-TW" altLang="en-US"/>
              <a:t> </a:t>
            </a:r>
            <a:r>
              <a:rPr lang="en-US" altLang="zh-TW"/>
              <a:t>-&gt; </a:t>
            </a:r>
            <a:r>
              <a:rPr lang="zh-TW" altLang="en-US"/>
              <a:t>不安</a:t>
            </a:r>
            <a:endParaRPr lang="en-US" altLang="zh-TW"/>
          </a:p>
          <a:p>
            <a:pPr defTabSz="914400" eaLnBrk="1" hangingPunct="1">
              <a:spcBef>
                <a:spcPct val="0"/>
              </a:spcBef>
            </a:pPr>
            <a:endParaRPr lang="en-US" altLang="zh-TW"/>
          </a:p>
          <a:p>
            <a:pPr defTabSz="914400" eaLnBrk="1" hangingPunct="1">
              <a:spcBef>
                <a:spcPct val="0"/>
              </a:spcBef>
            </a:pPr>
            <a:r>
              <a:rPr lang="en-US" altLang="zh-TW"/>
              <a:t>Shuffle data, and repeat above process</a:t>
            </a:r>
            <a:endParaRPr lang="zh-TW" altLang="en-US"/>
          </a:p>
          <a:p>
            <a:pPr defTabSz="914400"/>
            <a:endParaRPr lang="zh-TW" altLang="en-US"/>
          </a:p>
        </p:txBody>
      </p:sp>
      <p:sp>
        <p:nvSpPr>
          <p:cNvPr id="102404" name="投影片編號版面配置區 3">
            <a:extLst>
              <a:ext uri="{FF2B5EF4-FFF2-40B4-BE49-F238E27FC236}">
                <a16:creationId xmlns:a16="http://schemas.microsoft.com/office/drawing/2014/main" id="{3B85A631-A520-7DE6-2B8E-C870CDAD1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194B39E-D549-4F4D-91A6-A312A21F0A7B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投影片影像版面配置區 1">
            <a:extLst>
              <a:ext uri="{FF2B5EF4-FFF2-40B4-BE49-F238E27FC236}">
                <a16:creationId xmlns:a16="http://schemas.microsoft.com/office/drawing/2014/main" id="{704661FF-30BE-FE7B-F628-879F284457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備忘稿版面配置區 2">
            <a:extLst>
              <a:ext uri="{FF2B5EF4-FFF2-40B4-BE49-F238E27FC236}">
                <a16:creationId xmlns:a16="http://schemas.microsoft.com/office/drawing/2014/main" id="{A34AE3F0-25BB-34D4-F110-25FAC3A72C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>
              <a:spcBef>
                <a:spcPct val="0"/>
              </a:spcBef>
            </a:pPr>
            <a:r>
              <a:rPr lang="en-US" altLang="zh-TW"/>
              <a:t>Let’s try it.</a:t>
            </a:r>
          </a:p>
          <a:p>
            <a:pPr defTabSz="914400" eaLnBrk="1" hangingPunct="1">
              <a:spcBef>
                <a:spcPct val="0"/>
              </a:spcBef>
            </a:pPr>
            <a:endParaRPr lang="en-US" altLang="zh-TW"/>
          </a:p>
          <a:p>
            <a:pPr defTabSz="914400" eaLnBrk="1" hangingPunct="1">
              <a:spcBef>
                <a:spcPct val="0"/>
              </a:spcBef>
            </a:pPr>
            <a:r>
              <a:rPr lang="en-US" altLang="zh-TW"/>
              <a:t>If Batch size=1, then it is SGD.</a:t>
            </a:r>
            <a:endParaRPr lang="zh-TW" altLang="en-US"/>
          </a:p>
          <a:p>
            <a:pPr defTabSz="914400"/>
            <a:endParaRPr lang="zh-TW" altLang="en-US"/>
          </a:p>
        </p:txBody>
      </p:sp>
      <p:sp>
        <p:nvSpPr>
          <p:cNvPr id="104452" name="投影片編號版面配置區 3">
            <a:extLst>
              <a:ext uri="{FF2B5EF4-FFF2-40B4-BE49-F238E27FC236}">
                <a16:creationId xmlns:a16="http://schemas.microsoft.com/office/drawing/2014/main" id="{20834643-B1CE-7BF5-D9AF-D351D25EA3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009F9ED-7191-417C-8E70-6AEED69401FA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投影片影像版面配置區 1">
            <a:extLst>
              <a:ext uri="{FF2B5EF4-FFF2-40B4-BE49-F238E27FC236}">
                <a16:creationId xmlns:a16="http://schemas.microsoft.com/office/drawing/2014/main" id="{10CC0D59-60E6-F33C-E09B-25FD6F3AB4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備忘稿版面配置區 2">
            <a:extLst>
              <a:ext uri="{FF2B5EF4-FFF2-40B4-BE49-F238E27FC236}">
                <a16:creationId xmlns:a16="http://schemas.microsoft.com/office/drawing/2014/main" id="{32D651CB-794D-D3E7-8E66-1BE4082C43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/>
              <a:t>GPU has limitation. So batch size can’t be too large</a:t>
            </a:r>
          </a:p>
          <a:p>
            <a:endParaRPr lang="en-US" altLang="zh-TW"/>
          </a:p>
          <a:p>
            <a:endParaRPr lang="zh-TW" altLang="en-US"/>
          </a:p>
        </p:txBody>
      </p:sp>
      <p:sp>
        <p:nvSpPr>
          <p:cNvPr id="106500" name="投影片編號版面配置區 3">
            <a:extLst>
              <a:ext uri="{FF2B5EF4-FFF2-40B4-BE49-F238E27FC236}">
                <a16:creationId xmlns:a16="http://schemas.microsoft.com/office/drawing/2014/main" id="{A454B19A-9784-AB16-6F92-854B28E198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7C2A43F-65E4-453B-A742-60B60B3CFD37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圖像版面配置區 1">
            <a:extLst>
              <a:ext uri="{FF2B5EF4-FFF2-40B4-BE49-F238E27FC236}">
                <a16:creationId xmlns:a16="http://schemas.microsoft.com/office/drawing/2014/main" id="{76E8FD5B-C540-ED85-8ECE-2C0ED9203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備忘稿版面配置區 2">
            <a:extLst>
              <a:ext uri="{FF2B5EF4-FFF2-40B4-BE49-F238E27FC236}">
                <a16:creationId xmlns:a16="http://schemas.microsoft.com/office/drawing/2014/main" id="{4FF61E79-81E9-D183-C0D7-6C66C0A737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/>
              <a:t>Draw it?</a:t>
            </a:r>
          </a:p>
          <a:p>
            <a:endParaRPr lang="en-US" altLang="zh-TW"/>
          </a:p>
          <a:p>
            <a:r>
              <a:rPr lang="en-US" altLang="zh-TW"/>
              <a:t>GPU computation.</a:t>
            </a:r>
            <a:endParaRPr lang="zh-TW" altLang="en-US"/>
          </a:p>
        </p:txBody>
      </p:sp>
      <p:sp>
        <p:nvSpPr>
          <p:cNvPr id="108548" name="投影片編號版面配置區 3">
            <a:extLst>
              <a:ext uri="{FF2B5EF4-FFF2-40B4-BE49-F238E27FC236}">
                <a16:creationId xmlns:a16="http://schemas.microsoft.com/office/drawing/2014/main" id="{78A912E1-570A-51B6-0A58-1041377EC3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4497EE5-8185-4691-B422-017EF94AE4D3}" type="slidenum">
              <a:rPr lang="zh-TW" altLang="en-US" smtClean="0"/>
              <a:pPr/>
              <a:t>43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投影片圖像版面配置區 1">
            <a:extLst>
              <a:ext uri="{FF2B5EF4-FFF2-40B4-BE49-F238E27FC236}">
                <a16:creationId xmlns:a16="http://schemas.microsoft.com/office/drawing/2014/main" id="{87351FB5-BEF9-D335-6B65-22404C7AFF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備忘稿版面配置區 2">
            <a:extLst>
              <a:ext uri="{FF2B5EF4-FFF2-40B4-BE49-F238E27FC236}">
                <a16:creationId xmlns:a16="http://schemas.microsoft.com/office/drawing/2014/main" id="{FBFCAD3E-A939-1CBB-93F3-263DDBDDD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/>
              <a:t>SGD (batch size=1)</a:t>
            </a:r>
            <a:endParaRPr lang="zh-TW" altLang="en-US"/>
          </a:p>
        </p:txBody>
      </p:sp>
      <p:sp>
        <p:nvSpPr>
          <p:cNvPr id="110596" name="投影片編號版面配置區 3">
            <a:extLst>
              <a:ext uri="{FF2B5EF4-FFF2-40B4-BE49-F238E27FC236}">
                <a16:creationId xmlns:a16="http://schemas.microsoft.com/office/drawing/2014/main" id="{0ACF67EB-125F-D514-CA2A-FCE946E669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C35C772-F9E7-44DD-A1A9-1D9C396EC99F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投影片圖像版面配置區 1">
            <a:extLst>
              <a:ext uri="{FF2B5EF4-FFF2-40B4-BE49-F238E27FC236}">
                <a16:creationId xmlns:a16="http://schemas.microsoft.com/office/drawing/2014/main" id="{314E156A-1842-C142-C4BE-7B43D4385D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AAC4604-2D9E-57BB-CB83-9828C46A7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ea typeface="+mn-ea"/>
                <a:cs typeface="+mn-cs"/>
              </a:rPr>
              <a:t>Scalar test loss (if the model has a single output and no metrics) or list of scalars (if the model has multiple outputs and/or metrics). The </a:t>
            </a:r>
            <a:r>
              <a:rPr lang="en-US" altLang="zh-TW" dirty="0" err="1">
                <a:ea typeface="+mn-ea"/>
                <a:cs typeface="+mn-cs"/>
              </a:rPr>
              <a:t>attribute</a:t>
            </a:r>
            <a:r>
              <a:rPr lang="en-US" altLang="zh-TW" dirty="0" err="1"/>
              <a:t>model.metrics_names</a:t>
            </a:r>
            <a:r>
              <a:rPr lang="en-US" altLang="zh-TW" dirty="0">
                <a:ea typeface="+mn-ea"/>
                <a:cs typeface="+mn-cs"/>
              </a:rPr>
              <a:t> will give you the display labels for the scalar outputs.</a:t>
            </a:r>
          </a:p>
          <a:p>
            <a:pPr>
              <a:defRPr/>
            </a:pPr>
            <a:endParaRPr lang="en-US" altLang="zh-TW" dirty="0">
              <a:ea typeface="+mn-ea"/>
              <a:cs typeface="+mn-cs"/>
            </a:endParaRPr>
          </a:p>
          <a:p>
            <a:pPr>
              <a:defRPr/>
            </a:pPr>
            <a:endParaRPr lang="zh-TW" altLang="en-US" dirty="0"/>
          </a:p>
        </p:txBody>
      </p:sp>
      <p:sp>
        <p:nvSpPr>
          <p:cNvPr id="112644" name="投影片編號版面配置區 3">
            <a:extLst>
              <a:ext uri="{FF2B5EF4-FFF2-40B4-BE49-F238E27FC236}">
                <a16:creationId xmlns:a16="http://schemas.microsoft.com/office/drawing/2014/main" id="{6BEAAAD9-CA29-4294-2615-D41C400F1B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82F1DCE-37B9-42E6-AC6D-5069D06D5496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F9DA-D544-4AE5-AE86-499652E014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028"/>
            <a:ext cx="7562850" cy="1974191"/>
          </a:xfrm>
          <a:prstGeom prst="rect">
            <a:avLst/>
          </a:prstGeo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3D6C9-D247-4063-8D2B-AEB523003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352"/>
            <a:ext cx="7562850" cy="13690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985"/>
            </a:lvl1pPr>
            <a:lvl2pPr marL="378059" indent="0" algn="ctr">
              <a:buNone/>
              <a:defRPr sz="1654"/>
            </a:lvl2pPr>
            <a:lvl3pPr marL="756117" indent="0" algn="ctr">
              <a:buNone/>
              <a:defRPr sz="1488"/>
            </a:lvl3pPr>
            <a:lvl4pPr marL="1134176" indent="0" algn="ctr">
              <a:buNone/>
              <a:defRPr sz="1323"/>
            </a:lvl4pPr>
            <a:lvl5pPr marL="1512235" indent="0" algn="ctr">
              <a:buNone/>
              <a:defRPr sz="1323"/>
            </a:lvl5pPr>
            <a:lvl6pPr marL="1890293" indent="0" algn="ctr">
              <a:buNone/>
              <a:defRPr sz="1323"/>
            </a:lvl6pPr>
            <a:lvl7pPr marL="2268352" indent="0" algn="ctr">
              <a:buNone/>
              <a:defRPr sz="1323"/>
            </a:lvl7pPr>
            <a:lvl8pPr marL="2646411" indent="0" algn="ctr">
              <a:buNone/>
              <a:defRPr sz="1323"/>
            </a:lvl8pPr>
            <a:lvl9pPr marL="3024469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023A3-3CC5-42AC-A5A0-A9EF34CBB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56117"/>
            <a:fld id="{E01CCCCC-388D-4F94-9868-71B320C71A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611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087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6EB3-4CB4-42EE-BA12-413DC4CA6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61" y="301905"/>
            <a:ext cx="8697278" cy="1096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42E597-37ED-491C-9AC6-FE25FA433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261" y="1509521"/>
            <a:ext cx="8697278" cy="35979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D747-4472-4B75-9994-5D69784D2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56117"/>
            <a:fld id="{E01CCCCC-388D-4F94-9868-71B320C71A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611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425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B699AC-E01A-4929-9445-276F94EECB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6220" y="301904"/>
            <a:ext cx="2174319" cy="480552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AF5439-6ED1-4203-BEE2-4AFDB71C9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261" y="301904"/>
            <a:ext cx="6396911" cy="480552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5CF74-1DB8-4B55-BDE0-6CDA2882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56117"/>
            <a:fld id="{E01CCCCC-388D-4F94-9868-71B320C71A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611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149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536453" y="2145048"/>
            <a:ext cx="94536" cy="378037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099" y="342900"/>
                </a:moveTo>
                <a:lnTo>
                  <a:pt x="0" y="342901"/>
                </a:lnTo>
                <a:lnTo>
                  <a:pt x="57150" y="457201"/>
                </a:lnTo>
                <a:lnTo>
                  <a:pt x="104774" y="361951"/>
                </a:lnTo>
                <a:lnTo>
                  <a:pt x="38100" y="361951"/>
                </a:lnTo>
                <a:lnTo>
                  <a:pt x="38099" y="342900"/>
                </a:lnTo>
                <a:close/>
              </a:path>
              <a:path w="114300" h="457200">
                <a:moveTo>
                  <a:pt x="76199" y="342900"/>
                </a:moveTo>
                <a:lnTo>
                  <a:pt x="38099" y="342900"/>
                </a:lnTo>
                <a:lnTo>
                  <a:pt x="38100" y="361951"/>
                </a:lnTo>
                <a:lnTo>
                  <a:pt x="76200" y="361951"/>
                </a:lnTo>
                <a:lnTo>
                  <a:pt x="76199" y="34290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199" y="342900"/>
                </a:lnTo>
                <a:lnTo>
                  <a:pt x="76200" y="361951"/>
                </a:lnTo>
                <a:lnTo>
                  <a:pt x="104774" y="361951"/>
                </a:lnTo>
                <a:lnTo>
                  <a:pt x="114300" y="342900"/>
                </a:lnTo>
                <a:close/>
              </a:path>
              <a:path w="114300" h="457200">
                <a:moveTo>
                  <a:pt x="76198" y="0"/>
                </a:moveTo>
                <a:lnTo>
                  <a:pt x="38098" y="1"/>
                </a:lnTo>
                <a:lnTo>
                  <a:pt x="38099" y="342900"/>
                </a:lnTo>
                <a:lnTo>
                  <a:pt x="76199" y="342900"/>
                </a:lnTo>
                <a:lnTo>
                  <a:pt x="761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88"/>
          </a:p>
        </p:txBody>
      </p:sp>
      <p:sp>
        <p:nvSpPr>
          <p:cNvPr id="17" name="bg object 17"/>
          <p:cNvSpPr/>
          <p:nvPr/>
        </p:nvSpPr>
        <p:spPr>
          <a:xfrm>
            <a:off x="6551187" y="2842052"/>
            <a:ext cx="94536" cy="315031"/>
          </a:xfrm>
          <a:custGeom>
            <a:avLst/>
            <a:gdLst/>
            <a:ahLst/>
            <a:cxnLst/>
            <a:rect l="l" t="t" r="r" b="b"/>
            <a:pathLst>
              <a:path w="114300" h="381000">
                <a:moveTo>
                  <a:pt x="38099" y="266700"/>
                </a:moveTo>
                <a:lnTo>
                  <a:pt x="0" y="266700"/>
                </a:lnTo>
                <a:lnTo>
                  <a:pt x="57150" y="381000"/>
                </a:lnTo>
                <a:lnTo>
                  <a:pt x="104775" y="285750"/>
                </a:lnTo>
                <a:lnTo>
                  <a:pt x="38100" y="285750"/>
                </a:lnTo>
                <a:lnTo>
                  <a:pt x="38099" y="266700"/>
                </a:lnTo>
                <a:close/>
              </a:path>
              <a:path w="114300" h="381000">
                <a:moveTo>
                  <a:pt x="76198" y="0"/>
                </a:moveTo>
                <a:lnTo>
                  <a:pt x="38098" y="0"/>
                </a:lnTo>
                <a:lnTo>
                  <a:pt x="38100" y="285750"/>
                </a:lnTo>
                <a:lnTo>
                  <a:pt x="76200" y="285750"/>
                </a:lnTo>
                <a:lnTo>
                  <a:pt x="76198" y="0"/>
                </a:lnTo>
                <a:close/>
              </a:path>
              <a:path w="114300" h="381000">
                <a:moveTo>
                  <a:pt x="114300" y="266700"/>
                </a:moveTo>
                <a:lnTo>
                  <a:pt x="76199" y="266700"/>
                </a:lnTo>
                <a:lnTo>
                  <a:pt x="76200" y="285750"/>
                </a:lnTo>
                <a:lnTo>
                  <a:pt x="104775" y="285750"/>
                </a:lnTo>
                <a:lnTo>
                  <a:pt x="11430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88"/>
          </a:p>
        </p:txBody>
      </p:sp>
      <p:sp>
        <p:nvSpPr>
          <p:cNvPr id="18" name="bg object 18"/>
          <p:cNvSpPr/>
          <p:nvPr/>
        </p:nvSpPr>
        <p:spPr>
          <a:xfrm>
            <a:off x="6558451" y="3558251"/>
            <a:ext cx="94536" cy="378037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0" y="342899"/>
                </a:moveTo>
                <a:lnTo>
                  <a:pt x="0" y="342899"/>
                </a:lnTo>
                <a:lnTo>
                  <a:pt x="57150" y="457199"/>
                </a:lnTo>
                <a:lnTo>
                  <a:pt x="104775" y="361949"/>
                </a:lnTo>
                <a:lnTo>
                  <a:pt x="38100" y="361949"/>
                </a:lnTo>
                <a:lnTo>
                  <a:pt x="38100" y="342899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0" y="361949"/>
                </a:lnTo>
                <a:lnTo>
                  <a:pt x="76200" y="361949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899"/>
                </a:moveTo>
                <a:lnTo>
                  <a:pt x="76200" y="342899"/>
                </a:lnTo>
                <a:lnTo>
                  <a:pt x="76200" y="361949"/>
                </a:lnTo>
                <a:lnTo>
                  <a:pt x="104775" y="361949"/>
                </a:lnTo>
                <a:lnTo>
                  <a:pt x="114300" y="3428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88"/>
          </a:p>
        </p:txBody>
      </p:sp>
      <p:sp>
        <p:nvSpPr>
          <p:cNvPr id="19" name="bg object 19"/>
          <p:cNvSpPr/>
          <p:nvPr/>
        </p:nvSpPr>
        <p:spPr>
          <a:xfrm>
            <a:off x="6558451" y="4210457"/>
            <a:ext cx="94536" cy="378037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38100" y="342900"/>
                </a:move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38100" y="361950"/>
                </a:lnTo>
                <a:lnTo>
                  <a:pt x="38100" y="342900"/>
                </a:lnTo>
                <a:close/>
              </a:path>
              <a:path w="114300" h="457200">
                <a:moveTo>
                  <a:pt x="76200" y="0"/>
                </a:moveTo>
                <a:lnTo>
                  <a:pt x="38100" y="0"/>
                </a:lnTo>
                <a:lnTo>
                  <a:pt x="38100" y="361950"/>
                </a:lnTo>
                <a:lnTo>
                  <a:pt x="76200" y="361950"/>
                </a:lnTo>
                <a:lnTo>
                  <a:pt x="76200" y="0"/>
                </a:lnTo>
                <a:close/>
              </a:path>
              <a:path w="114300" h="457200">
                <a:moveTo>
                  <a:pt x="114300" y="342900"/>
                </a:moveTo>
                <a:lnTo>
                  <a:pt x="76200" y="342900"/>
                </a:lnTo>
                <a:lnTo>
                  <a:pt x="76200" y="36195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88"/>
          </a:p>
        </p:txBody>
      </p:sp>
      <p:sp>
        <p:nvSpPr>
          <p:cNvPr id="20" name="bg object 20"/>
          <p:cNvSpPr/>
          <p:nvPr/>
        </p:nvSpPr>
        <p:spPr>
          <a:xfrm>
            <a:off x="5194225" y="1032446"/>
            <a:ext cx="3102868" cy="4302267"/>
          </a:xfrm>
          <a:custGeom>
            <a:avLst/>
            <a:gdLst/>
            <a:ahLst/>
            <a:cxnLst/>
            <a:rect l="l" t="t" r="r" b="b"/>
            <a:pathLst>
              <a:path w="3751579" h="5203190">
                <a:moveTo>
                  <a:pt x="0" y="0"/>
                </a:moveTo>
                <a:lnTo>
                  <a:pt x="3751553" y="0"/>
                </a:lnTo>
                <a:lnTo>
                  <a:pt x="3751553" y="5203188"/>
                </a:lnTo>
                <a:lnTo>
                  <a:pt x="0" y="520318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88"/>
          </a:p>
        </p:txBody>
      </p:sp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4969" y="920507"/>
            <a:ext cx="810553" cy="367012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4334969" y="920506"/>
            <a:ext cx="810906" cy="367011"/>
          </a:xfrm>
          <a:custGeom>
            <a:avLst/>
            <a:gdLst/>
            <a:ahLst/>
            <a:cxnLst/>
            <a:rect l="l" t="t" r="r" b="b"/>
            <a:pathLst>
              <a:path w="980439" h="443865">
                <a:moveTo>
                  <a:pt x="0" y="110966"/>
                </a:moveTo>
                <a:lnTo>
                  <a:pt x="758081" y="110966"/>
                </a:lnTo>
                <a:lnTo>
                  <a:pt x="758081" y="0"/>
                </a:lnTo>
                <a:lnTo>
                  <a:pt x="980015" y="221933"/>
                </a:lnTo>
                <a:lnTo>
                  <a:pt x="758081" y="443867"/>
                </a:lnTo>
                <a:lnTo>
                  <a:pt x="758081" y="332900"/>
                </a:lnTo>
                <a:lnTo>
                  <a:pt x="0" y="332900"/>
                </a:lnTo>
                <a:lnTo>
                  <a:pt x="0" y="110966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 sz="1488"/>
          </a:p>
        </p:txBody>
      </p:sp>
      <p:sp>
        <p:nvSpPr>
          <p:cNvPr id="23" name="bg object 23"/>
          <p:cNvSpPr/>
          <p:nvPr/>
        </p:nvSpPr>
        <p:spPr>
          <a:xfrm>
            <a:off x="1271669" y="1008571"/>
            <a:ext cx="2965267" cy="4027141"/>
          </a:xfrm>
          <a:custGeom>
            <a:avLst/>
            <a:gdLst/>
            <a:ahLst/>
            <a:cxnLst/>
            <a:rect l="l" t="t" r="r" b="b"/>
            <a:pathLst>
              <a:path w="3585210" h="4870450">
                <a:moveTo>
                  <a:pt x="3585210" y="0"/>
                </a:moveTo>
                <a:lnTo>
                  <a:pt x="0" y="0"/>
                </a:lnTo>
                <a:lnTo>
                  <a:pt x="0" y="4870202"/>
                </a:lnTo>
                <a:lnTo>
                  <a:pt x="3585210" y="4870202"/>
                </a:lnTo>
                <a:lnTo>
                  <a:pt x="35852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488"/>
          </a:p>
        </p:txBody>
      </p:sp>
      <p:sp>
        <p:nvSpPr>
          <p:cNvPr id="24" name="bg object 24"/>
          <p:cNvSpPr/>
          <p:nvPr/>
        </p:nvSpPr>
        <p:spPr>
          <a:xfrm>
            <a:off x="2642428" y="2111796"/>
            <a:ext cx="103989" cy="2653607"/>
          </a:xfrm>
          <a:custGeom>
            <a:avLst/>
            <a:gdLst/>
            <a:ahLst/>
            <a:cxnLst/>
            <a:rect l="l" t="t" r="r" b="b"/>
            <a:pathLst>
              <a:path w="125729" h="3209290">
                <a:moveTo>
                  <a:pt x="114300" y="3094685"/>
                </a:moveTo>
                <a:lnTo>
                  <a:pt x="76200" y="3094685"/>
                </a:lnTo>
                <a:lnTo>
                  <a:pt x="76200" y="2751785"/>
                </a:lnTo>
                <a:lnTo>
                  <a:pt x="38100" y="2751785"/>
                </a:lnTo>
                <a:lnTo>
                  <a:pt x="38100" y="3094685"/>
                </a:lnTo>
                <a:lnTo>
                  <a:pt x="0" y="3094685"/>
                </a:lnTo>
                <a:lnTo>
                  <a:pt x="57150" y="3208985"/>
                </a:lnTo>
                <a:lnTo>
                  <a:pt x="104775" y="3113735"/>
                </a:lnTo>
                <a:lnTo>
                  <a:pt x="114300" y="3094685"/>
                </a:lnTo>
                <a:close/>
              </a:path>
              <a:path w="125729" h="3209290">
                <a:moveTo>
                  <a:pt x="114300" y="342900"/>
                </a:moveTo>
                <a:lnTo>
                  <a:pt x="76200" y="342900"/>
                </a:lnTo>
                <a:lnTo>
                  <a:pt x="76200" y="0"/>
                </a:lnTo>
                <a:lnTo>
                  <a:pt x="38100" y="0"/>
                </a:lnTo>
                <a:lnTo>
                  <a:pt x="38100" y="342900"/>
                </a:lnTo>
                <a:lnTo>
                  <a:pt x="0" y="342900"/>
                </a:lnTo>
                <a:lnTo>
                  <a:pt x="57150" y="457200"/>
                </a:lnTo>
                <a:lnTo>
                  <a:pt x="104775" y="361950"/>
                </a:lnTo>
                <a:lnTo>
                  <a:pt x="114300" y="342900"/>
                </a:lnTo>
                <a:close/>
              </a:path>
              <a:path w="125729" h="3209290">
                <a:moveTo>
                  <a:pt x="125730" y="1924481"/>
                </a:moveTo>
                <a:lnTo>
                  <a:pt x="87630" y="1924481"/>
                </a:lnTo>
                <a:lnTo>
                  <a:pt x="87630" y="1581581"/>
                </a:lnTo>
                <a:lnTo>
                  <a:pt x="49530" y="1581581"/>
                </a:lnTo>
                <a:lnTo>
                  <a:pt x="49530" y="1924481"/>
                </a:lnTo>
                <a:lnTo>
                  <a:pt x="11430" y="1924481"/>
                </a:lnTo>
                <a:lnTo>
                  <a:pt x="68580" y="2038781"/>
                </a:lnTo>
                <a:lnTo>
                  <a:pt x="116205" y="1943531"/>
                </a:lnTo>
                <a:lnTo>
                  <a:pt x="125730" y="1924481"/>
                </a:lnTo>
                <a:close/>
              </a:path>
              <a:path w="125729" h="3209290">
                <a:moveTo>
                  <a:pt x="125730" y="1162481"/>
                </a:moveTo>
                <a:lnTo>
                  <a:pt x="87630" y="1162481"/>
                </a:lnTo>
                <a:lnTo>
                  <a:pt x="87630" y="819581"/>
                </a:lnTo>
                <a:lnTo>
                  <a:pt x="49530" y="819581"/>
                </a:lnTo>
                <a:lnTo>
                  <a:pt x="49530" y="1162481"/>
                </a:lnTo>
                <a:lnTo>
                  <a:pt x="11430" y="1162481"/>
                </a:lnTo>
                <a:lnTo>
                  <a:pt x="68580" y="1276781"/>
                </a:lnTo>
                <a:lnTo>
                  <a:pt x="116205" y="1181531"/>
                </a:lnTo>
                <a:lnTo>
                  <a:pt x="125730" y="11624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88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38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4190" y="1304227"/>
            <a:ext cx="4386453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3157" y="1304227"/>
            <a:ext cx="4386453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92" b="0" i="0">
                <a:solidFill>
                  <a:srgbClr val="898989"/>
                </a:solidFill>
                <a:latin typeface="Calibri Light"/>
                <a:cs typeface="Calibri Light"/>
              </a:defRPr>
            </a:lvl1pPr>
          </a:lstStyle>
          <a:p>
            <a:pPr marL="31505">
              <a:spcBef>
                <a:spcPts val="33"/>
              </a:spcBef>
            </a:pPr>
            <a:fld id="{81D60167-4931-47E6-BA6A-407CBD079E47}" type="slidenum">
              <a:rPr lang="en-US" smtClean="0"/>
              <a:pPr marL="31505">
                <a:spcBef>
                  <a:spcPts val="33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795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52147" y="390018"/>
            <a:ext cx="8979504" cy="5038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570" y="3175508"/>
            <a:ext cx="7058660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94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7798">
              <a:spcBef>
                <a:spcPts val="22"/>
              </a:spcBef>
            </a:pPr>
            <a:fld id="{81D60167-4931-47E6-BA6A-407CBD079E47}" type="slidenum">
              <a:rPr lang="en-US" smtClean="0"/>
              <a:pPr marL="27798">
                <a:spcBef>
                  <a:spcPts val="22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1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9F77-C56E-49A5-9748-7C52B6AEB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61" y="301905"/>
            <a:ext cx="8697278" cy="10960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17523-2951-4793-9233-9143C1E43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261" y="1509521"/>
            <a:ext cx="8697278" cy="35979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D2773-D27C-4765-B0E8-2D408B26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56117"/>
            <a:fld id="{E01CCCCC-388D-4F94-9868-71B320C71A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611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84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698C-16A5-4884-BD84-1F07BB8C2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09" y="1413700"/>
            <a:ext cx="8697278" cy="2358791"/>
          </a:xfrm>
          <a:prstGeom prst="rect">
            <a:avLst/>
          </a:prstGeo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E61F2-F6C6-4EC4-8168-F008402A1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8009" y="3794807"/>
            <a:ext cx="8697278" cy="1240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1pPr>
            <a:lvl2pPr marL="378059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117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17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23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2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3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41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4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A83EC-4419-4129-A10F-3DB8A1430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56117"/>
            <a:fld id="{E01CCCCC-388D-4F94-9868-71B320C71A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611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68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91A5C-61A7-4517-8770-1DCCAF6EA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85" y="196895"/>
            <a:ext cx="8697278" cy="10960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A7721-920E-451D-8A5A-824217852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261" y="1509521"/>
            <a:ext cx="4285615" cy="35979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7AB5D-D468-4927-80AC-04CC77B4F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4924" y="1509521"/>
            <a:ext cx="4285615" cy="35979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D16D4-A4EE-48FA-B00A-6F0CF601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56117"/>
            <a:fld id="{E01CCCCC-388D-4F94-9868-71B320C71A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611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988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09566-4C43-42BC-9134-C4624C16D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34" y="196895"/>
            <a:ext cx="8697278" cy="1096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AA08B-D1FE-4C42-A3A7-85391660E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575" y="1390073"/>
            <a:ext cx="4265920" cy="6812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85" b="1"/>
            </a:lvl1pPr>
            <a:lvl2pPr marL="378059" indent="0">
              <a:buNone/>
              <a:defRPr sz="1654" b="1"/>
            </a:lvl2pPr>
            <a:lvl3pPr marL="756117" indent="0">
              <a:buNone/>
              <a:defRPr sz="1488" b="1"/>
            </a:lvl3pPr>
            <a:lvl4pPr marL="1134176" indent="0">
              <a:buNone/>
              <a:defRPr sz="1323" b="1"/>
            </a:lvl4pPr>
            <a:lvl5pPr marL="1512235" indent="0">
              <a:buNone/>
              <a:defRPr sz="1323" b="1"/>
            </a:lvl5pPr>
            <a:lvl6pPr marL="1890293" indent="0">
              <a:buNone/>
              <a:defRPr sz="1323" b="1"/>
            </a:lvl6pPr>
            <a:lvl7pPr marL="2268352" indent="0">
              <a:buNone/>
              <a:defRPr sz="1323" b="1"/>
            </a:lvl7pPr>
            <a:lvl8pPr marL="2646411" indent="0">
              <a:buNone/>
              <a:defRPr sz="1323" b="1"/>
            </a:lvl8pPr>
            <a:lvl9pPr marL="3024469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3804-F74C-44BD-8767-75C411DBF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575" y="2071326"/>
            <a:ext cx="4265920" cy="30466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E2B3F-DE27-4AF0-9C77-83862E8A16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4924" y="1390073"/>
            <a:ext cx="4286928" cy="6812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85" b="1"/>
            </a:lvl1pPr>
            <a:lvl2pPr marL="378059" indent="0">
              <a:buNone/>
              <a:defRPr sz="1654" b="1"/>
            </a:lvl2pPr>
            <a:lvl3pPr marL="756117" indent="0">
              <a:buNone/>
              <a:defRPr sz="1488" b="1"/>
            </a:lvl3pPr>
            <a:lvl4pPr marL="1134176" indent="0">
              <a:buNone/>
              <a:defRPr sz="1323" b="1"/>
            </a:lvl4pPr>
            <a:lvl5pPr marL="1512235" indent="0">
              <a:buNone/>
              <a:defRPr sz="1323" b="1"/>
            </a:lvl5pPr>
            <a:lvl6pPr marL="1890293" indent="0">
              <a:buNone/>
              <a:defRPr sz="1323" b="1"/>
            </a:lvl6pPr>
            <a:lvl7pPr marL="2268352" indent="0">
              <a:buNone/>
              <a:defRPr sz="1323" b="1"/>
            </a:lvl7pPr>
            <a:lvl8pPr marL="2646411" indent="0">
              <a:buNone/>
              <a:defRPr sz="1323" b="1"/>
            </a:lvl8pPr>
            <a:lvl9pPr marL="3024469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803ED6-FA5C-42BE-AD02-725C1CA14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4924" y="2071326"/>
            <a:ext cx="4286928" cy="30466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6F1231-C6EE-418B-95BC-A51AE425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56117"/>
            <a:fld id="{E01CCCCC-388D-4F94-9868-71B320C71A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611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978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1146B-9C23-46CB-BF79-87BDF885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61" y="301905"/>
            <a:ext cx="8697278" cy="1096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92E703-9736-4BEE-855C-50F9BF02D2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261" y="5255760"/>
            <a:ext cx="2268855" cy="301904"/>
          </a:xfrm>
          <a:prstGeom prst="rect">
            <a:avLst/>
          </a:prstGeom>
        </p:spPr>
        <p:txBody>
          <a:bodyPr/>
          <a:lstStyle/>
          <a:p>
            <a:pPr defTabSz="756117"/>
            <a:fld id="{C9E90480-6D2B-4DC5-8F84-E5A1E18C92B8}" type="datetimeFigureOut">
              <a:rPr lang="en-US" sz="1488" smtClean="0">
                <a:solidFill>
                  <a:prstClr val="black"/>
                </a:solidFill>
              </a:rPr>
              <a:pPr defTabSz="756117"/>
              <a:t>8/8/2023</a:t>
            </a:fld>
            <a:endParaRPr lang="en-US" sz="1488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503929-9BCA-4DA3-842C-5B3A2A75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0259" y="5255760"/>
            <a:ext cx="3403283" cy="301904"/>
          </a:xfrm>
          <a:prstGeom prst="rect">
            <a:avLst/>
          </a:prstGeom>
        </p:spPr>
        <p:txBody>
          <a:bodyPr/>
          <a:lstStyle/>
          <a:p>
            <a:pPr defTabSz="756117"/>
            <a:endParaRPr lang="en-US" sz="1488">
              <a:solidFill>
                <a:prstClr val="black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F0AD8C-314A-44F0-80B1-F3ECD738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56117"/>
            <a:fld id="{E01CCCCC-388D-4F94-9868-71B320C71A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611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67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71024-34DA-4B13-BFC6-7E5815769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56117"/>
            <a:fld id="{E01CCCCC-388D-4F94-9868-71B320C71A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611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888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0FDB-F273-4FDA-8843-71FE3133B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75" y="378037"/>
            <a:ext cx="3252288" cy="1323128"/>
          </a:xfrm>
          <a:prstGeom prst="rect">
            <a:avLst/>
          </a:prstGeo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D8A2D-26E3-4111-9DE8-96C6A142F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928" y="816455"/>
            <a:ext cx="5104924" cy="4029766"/>
          </a:xfrm>
          <a:prstGeom prst="rect">
            <a:avLst/>
          </a:prstGeo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5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FEA8F-DF81-4C1A-A7B2-021D68A66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575" y="1701165"/>
            <a:ext cx="3252288" cy="31516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23"/>
            </a:lvl1pPr>
            <a:lvl2pPr marL="378059" indent="0">
              <a:buNone/>
              <a:defRPr sz="1158"/>
            </a:lvl2pPr>
            <a:lvl3pPr marL="756117" indent="0">
              <a:buNone/>
              <a:defRPr sz="992"/>
            </a:lvl3pPr>
            <a:lvl4pPr marL="1134176" indent="0">
              <a:buNone/>
              <a:defRPr sz="827"/>
            </a:lvl4pPr>
            <a:lvl5pPr marL="1512235" indent="0">
              <a:buNone/>
              <a:defRPr sz="827"/>
            </a:lvl5pPr>
            <a:lvl6pPr marL="1890293" indent="0">
              <a:buNone/>
              <a:defRPr sz="827"/>
            </a:lvl6pPr>
            <a:lvl7pPr marL="2268352" indent="0">
              <a:buNone/>
              <a:defRPr sz="827"/>
            </a:lvl7pPr>
            <a:lvl8pPr marL="2646411" indent="0">
              <a:buNone/>
              <a:defRPr sz="827"/>
            </a:lvl8pPr>
            <a:lvl9pPr marL="3024469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734DF-22E0-4AB9-B1B1-BED86737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56117"/>
            <a:fld id="{E01CCCCC-388D-4F94-9868-71B320C71A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611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479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5C9-6CC8-449F-A926-7F6BAA18F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75" y="378037"/>
            <a:ext cx="3252288" cy="1323128"/>
          </a:xfrm>
          <a:prstGeom prst="rect">
            <a:avLst/>
          </a:prstGeo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56DC5-B21D-4C96-A945-A256E84C91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928" y="816455"/>
            <a:ext cx="5104924" cy="4029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46"/>
            </a:lvl1pPr>
            <a:lvl2pPr marL="378059" indent="0">
              <a:buNone/>
              <a:defRPr sz="2315"/>
            </a:lvl2pPr>
            <a:lvl3pPr marL="756117" indent="0">
              <a:buNone/>
              <a:defRPr sz="1985"/>
            </a:lvl3pPr>
            <a:lvl4pPr marL="1134176" indent="0">
              <a:buNone/>
              <a:defRPr sz="1654"/>
            </a:lvl4pPr>
            <a:lvl5pPr marL="1512235" indent="0">
              <a:buNone/>
              <a:defRPr sz="1654"/>
            </a:lvl5pPr>
            <a:lvl6pPr marL="1890293" indent="0">
              <a:buNone/>
              <a:defRPr sz="1654"/>
            </a:lvl6pPr>
            <a:lvl7pPr marL="2268352" indent="0">
              <a:buNone/>
              <a:defRPr sz="1654"/>
            </a:lvl7pPr>
            <a:lvl8pPr marL="2646411" indent="0">
              <a:buNone/>
              <a:defRPr sz="1654"/>
            </a:lvl8pPr>
            <a:lvl9pPr marL="3024469" indent="0">
              <a:buNone/>
              <a:defRPr sz="1654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B7F75-9770-4AFB-834D-1C1F4854C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575" y="1701165"/>
            <a:ext cx="3252288" cy="31516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23"/>
            </a:lvl1pPr>
            <a:lvl2pPr marL="378059" indent="0">
              <a:buNone/>
              <a:defRPr sz="1158"/>
            </a:lvl2pPr>
            <a:lvl3pPr marL="756117" indent="0">
              <a:buNone/>
              <a:defRPr sz="992"/>
            </a:lvl3pPr>
            <a:lvl4pPr marL="1134176" indent="0">
              <a:buNone/>
              <a:defRPr sz="827"/>
            </a:lvl4pPr>
            <a:lvl5pPr marL="1512235" indent="0">
              <a:buNone/>
              <a:defRPr sz="827"/>
            </a:lvl5pPr>
            <a:lvl6pPr marL="1890293" indent="0">
              <a:buNone/>
              <a:defRPr sz="827"/>
            </a:lvl6pPr>
            <a:lvl7pPr marL="2268352" indent="0">
              <a:buNone/>
              <a:defRPr sz="827"/>
            </a:lvl7pPr>
            <a:lvl8pPr marL="2646411" indent="0">
              <a:buNone/>
              <a:defRPr sz="827"/>
            </a:lvl8pPr>
            <a:lvl9pPr marL="3024469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47443-A469-4D0A-977A-8F63F52F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56117"/>
            <a:fld id="{E01CCCCC-388D-4F94-9868-71B320C71A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611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2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BB922-B92C-4BA4-BA65-EA3025B0B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65264" y="5171751"/>
            <a:ext cx="2268855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56117"/>
            <a:fld id="{E01CCCCC-388D-4F94-9868-71B320C71A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611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E5D4FA-4801-4BDA-AFAF-7C5F82906C7A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126012"/>
            <a:ext cx="9587488" cy="53476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568DA6-4B78-463E-8077-A701B45E7694}"/>
              </a:ext>
            </a:extLst>
          </p:cNvPr>
          <p:cNvSpPr/>
          <p:nvPr userDrawn="1"/>
        </p:nvSpPr>
        <p:spPr>
          <a:xfrm>
            <a:off x="7944932" y="5338776"/>
            <a:ext cx="1441668" cy="1653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561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D3598-85E1-4F91-A630-D7B2DD6761F7}"/>
              </a:ext>
            </a:extLst>
          </p:cNvPr>
          <p:cNvSpPr txBox="1"/>
          <p:nvPr userDrawn="1"/>
        </p:nvSpPr>
        <p:spPr>
          <a:xfrm flipH="1">
            <a:off x="7944932" y="5322702"/>
            <a:ext cx="2472631" cy="219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561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7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COSC 4337 Data Science II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43691-6277-72A9-A123-4633283B046C}"/>
              </a:ext>
            </a:extLst>
          </p:cNvPr>
          <p:cNvSpPr txBox="1"/>
          <p:nvPr userDrawn="1"/>
        </p:nvSpPr>
        <p:spPr>
          <a:xfrm>
            <a:off x="4163937" y="5242690"/>
            <a:ext cx="3048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CNN  I</a:t>
            </a:r>
          </a:p>
        </p:txBody>
      </p:sp>
    </p:spTree>
    <p:extLst>
      <p:ext uri="{BB962C8B-B14F-4D97-AF65-F5344CB8AC3E}">
        <p14:creationId xmlns:p14="http://schemas.microsoft.com/office/powerpoint/2010/main" val="228664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txStyles>
    <p:titleStyle>
      <a:lvl1pPr algn="l" defTabSz="756117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29" indent="-189029" algn="l" defTabSz="756117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88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945147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205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264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323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381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440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499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59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117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176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235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293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352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411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469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keras.io/datasets/" TargetMode="Externa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install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image" Target="../media/image69.png"/><Relationship Id="rId7" Type="http://schemas.openxmlformats.org/officeDocument/2006/relationships/oleObject" Target="../embeddings/oleObject5.bin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wmf"/><Relationship Id="rId11" Type="http://schemas.openxmlformats.org/officeDocument/2006/relationships/image" Target="../media/image74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73.wmf"/><Relationship Id="rId4" Type="http://schemas.openxmlformats.org/officeDocument/2006/relationships/image" Target="../media/image70.png"/><Relationship Id="rId9" Type="http://schemas.openxmlformats.org/officeDocument/2006/relationships/oleObject" Target="../embeddings/oleObject6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Diagram&#10;&#10;Description automatically generated">
            <a:extLst>
              <a:ext uri="{FF2B5EF4-FFF2-40B4-BE49-F238E27FC236}">
                <a16:creationId xmlns:a16="http://schemas.microsoft.com/office/drawing/2014/main" id="{B71D30DF-E389-0269-A130-21B0C0A02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51" y="-315031"/>
            <a:ext cx="7203699" cy="2730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Picture 3">
            <a:extLst>
              <a:ext uri="{FF2B5EF4-FFF2-40B4-BE49-F238E27FC236}">
                <a16:creationId xmlns:a16="http://schemas.microsoft.com/office/drawing/2014/main" id="{46645FC7-2161-B7F0-9641-663050261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1953190"/>
            <a:ext cx="6552636" cy="3840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標題 1">
            <a:extLst>
              <a:ext uri="{FF2B5EF4-FFF2-40B4-BE49-F238E27FC236}">
                <a16:creationId xmlns:a16="http://schemas.microsoft.com/office/drawing/2014/main" id="{E4CF89BA-6D78-2FE5-41C1-28E4EDA676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81334" y="301905"/>
            <a:ext cx="6521133" cy="1096044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7271C790-2C13-2575-0098-7FB1DC08067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76676" y="1983380"/>
          <a:ext cx="2375856" cy="2282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9686" name="文字方塊 4">
            <a:extLst>
              <a:ext uri="{FF2B5EF4-FFF2-40B4-BE49-F238E27FC236}">
                <a16:creationId xmlns:a16="http://schemas.microsoft.com/office/drawing/2014/main" id="{47AC78A0-2DAC-F0DE-B849-08565F347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4572" y="4456371"/>
            <a:ext cx="1940063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6 x 6 image</a:t>
            </a:r>
            <a:endParaRPr lang="zh-TW" altLang="en-US" sz="1985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604D5397-CE35-21AF-74A1-D42FDA65250C}"/>
              </a:ext>
            </a:extLst>
          </p:cNvPr>
          <p:cNvGraphicFramePr>
            <a:graphicFrameLocks noGrp="1"/>
          </p:cNvGraphicFramePr>
          <p:nvPr/>
        </p:nvGraphicFramePr>
        <p:xfrm>
          <a:off x="5862293" y="395101"/>
          <a:ext cx="1341504" cy="1141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9705" name="文字方塊 6">
            <a:extLst>
              <a:ext uri="{FF2B5EF4-FFF2-40B4-BE49-F238E27FC236}">
                <a16:creationId xmlns:a16="http://schemas.microsoft.com/office/drawing/2014/main" id="{7B93B0F6-DCCD-8F28-9F7A-C07AC8EC3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3798" y="771826"/>
            <a:ext cx="1197116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Filter 1</a:t>
            </a:r>
            <a:endParaRPr lang="zh-TW" altLang="en-US" sz="1985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197850B2-0D54-7438-65E0-5C2C0DB7FFA5}"/>
              </a:ext>
            </a:extLst>
          </p:cNvPr>
          <p:cNvSpPr/>
          <p:nvPr/>
        </p:nvSpPr>
        <p:spPr>
          <a:xfrm>
            <a:off x="2076675" y="1983380"/>
            <a:ext cx="1170864" cy="1143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7938753A-E617-13E2-43F8-1DAA44397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6600" y="2304974"/>
            <a:ext cx="594620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3F829B53-A2E0-F28B-07B6-935F18665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2293" y="2304974"/>
            <a:ext cx="594620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2" name="橢圓 13">
            <a:extLst>
              <a:ext uri="{FF2B5EF4-FFF2-40B4-BE49-F238E27FC236}">
                <a16:creationId xmlns:a16="http://schemas.microsoft.com/office/drawing/2014/main" id="{03663BBD-05C1-142D-6F92-A5BC6894D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85" y="2304974"/>
            <a:ext cx="595933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3" name="橢圓 14">
            <a:extLst>
              <a:ext uri="{FF2B5EF4-FFF2-40B4-BE49-F238E27FC236}">
                <a16:creationId xmlns:a16="http://schemas.microsoft.com/office/drawing/2014/main" id="{1F97BE4E-F2D4-D0E7-A58E-B4091C8DA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3678" y="2304974"/>
            <a:ext cx="595933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4" name="橢圓 15">
            <a:extLst>
              <a:ext uri="{FF2B5EF4-FFF2-40B4-BE49-F238E27FC236}">
                <a16:creationId xmlns:a16="http://schemas.microsoft.com/office/drawing/2014/main" id="{8AF13815-3A18-C1B5-9B83-4D4867046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6600" y="2966538"/>
            <a:ext cx="594620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5" name="橢圓 16">
            <a:extLst>
              <a:ext uri="{FF2B5EF4-FFF2-40B4-BE49-F238E27FC236}">
                <a16:creationId xmlns:a16="http://schemas.microsoft.com/office/drawing/2014/main" id="{515C1776-5EF7-7769-89D5-7C1756CD9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2293" y="2966538"/>
            <a:ext cx="594620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6" name="橢圓 17">
            <a:extLst>
              <a:ext uri="{FF2B5EF4-FFF2-40B4-BE49-F238E27FC236}">
                <a16:creationId xmlns:a16="http://schemas.microsoft.com/office/drawing/2014/main" id="{D5D0D765-A74B-5443-06DE-8883DFF6D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85" y="2966538"/>
            <a:ext cx="595933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0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7" name="橢圓 18">
            <a:extLst>
              <a:ext uri="{FF2B5EF4-FFF2-40B4-BE49-F238E27FC236}">
                <a16:creationId xmlns:a16="http://schemas.microsoft.com/office/drawing/2014/main" id="{E78F3B58-40CF-296B-6882-FB4F3A564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3678" y="2966538"/>
            <a:ext cx="595933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8" name="橢圓 19">
            <a:extLst>
              <a:ext uri="{FF2B5EF4-FFF2-40B4-BE49-F238E27FC236}">
                <a16:creationId xmlns:a16="http://schemas.microsoft.com/office/drawing/2014/main" id="{43C44C1C-8352-EC6F-3C2C-BFA36582A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6600" y="3676670"/>
            <a:ext cx="594620" cy="594620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9" name="橢圓 20">
            <a:extLst>
              <a:ext uri="{FF2B5EF4-FFF2-40B4-BE49-F238E27FC236}">
                <a16:creationId xmlns:a16="http://schemas.microsoft.com/office/drawing/2014/main" id="{50FA0995-EB99-A776-5F8B-32738AC26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2293" y="3676670"/>
            <a:ext cx="594620" cy="594620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20" name="橢圓 21">
            <a:extLst>
              <a:ext uri="{FF2B5EF4-FFF2-40B4-BE49-F238E27FC236}">
                <a16:creationId xmlns:a16="http://schemas.microsoft.com/office/drawing/2014/main" id="{4B5502AF-2B8F-F160-351B-2817060AE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85" y="3676670"/>
            <a:ext cx="595933" cy="594620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0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21" name="橢圓 22">
            <a:extLst>
              <a:ext uri="{FF2B5EF4-FFF2-40B4-BE49-F238E27FC236}">
                <a16:creationId xmlns:a16="http://schemas.microsoft.com/office/drawing/2014/main" id="{EE159AAE-68A9-3452-F51E-7E949920A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3678" y="3676670"/>
            <a:ext cx="595933" cy="594620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22" name="橢圓 23">
            <a:extLst>
              <a:ext uri="{FF2B5EF4-FFF2-40B4-BE49-F238E27FC236}">
                <a16:creationId xmlns:a16="http://schemas.microsoft.com/office/drawing/2014/main" id="{CCE4A929-55BE-D962-1DF2-0FDFF7B00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4476" y="4348735"/>
            <a:ext cx="594620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23" name="橢圓 24">
            <a:extLst>
              <a:ext uri="{FF2B5EF4-FFF2-40B4-BE49-F238E27FC236}">
                <a16:creationId xmlns:a16="http://schemas.microsoft.com/office/drawing/2014/main" id="{B3891A0D-879A-DB20-EAF4-5CCA70818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2293" y="4338234"/>
            <a:ext cx="594620" cy="594620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-2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24" name="橢圓 25">
            <a:extLst>
              <a:ext uri="{FF2B5EF4-FFF2-40B4-BE49-F238E27FC236}">
                <a16:creationId xmlns:a16="http://schemas.microsoft.com/office/drawing/2014/main" id="{0323ED1E-C521-0DB1-468A-A41DD55CA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85" y="4338234"/>
            <a:ext cx="595933" cy="594620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-2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25" name="橢圓 26">
            <a:extLst>
              <a:ext uri="{FF2B5EF4-FFF2-40B4-BE49-F238E27FC236}">
                <a16:creationId xmlns:a16="http://schemas.microsoft.com/office/drawing/2014/main" id="{874F67D5-5B04-BEDB-870C-CDADA0986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3678" y="4338234"/>
            <a:ext cx="595933" cy="594620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26" name="矩形 27">
            <a:extLst>
              <a:ext uri="{FF2B5EF4-FFF2-40B4-BE49-F238E27FC236}">
                <a16:creationId xmlns:a16="http://schemas.microsoft.com/office/drawing/2014/main" id="{472201C8-6343-8081-26DF-EA1AB61C4C42}"/>
              </a:ext>
            </a:extLst>
          </p:cNvPr>
          <p:cNvSpPr/>
          <p:nvPr/>
        </p:nvSpPr>
        <p:spPr>
          <a:xfrm>
            <a:off x="2488841" y="1983380"/>
            <a:ext cx="1172176" cy="1143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27" name="矩形 28">
            <a:extLst>
              <a:ext uri="{FF2B5EF4-FFF2-40B4-BE49-F238E27FC236}">
                <a16:creationId xmlns:a16="http://schemas.microsoft.com/office/drawing/2014/main" id="{00C8A17E-D353-9FD1-378F-936FA2F4822D}"/>
              </a:ext>
            </a:extLst>
          </p:cNvPr>
          <p:cNvSpPr/>
          <p:nvPr/>
        </p:nvSpPr>
        <p:spPr>
          <a:xfrm>
            <a:off x="2857688" y="1986006"/>
            <a:ext cx="1172177" cy="1143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28" name="矩形 29">
            <a:extLst>
              <a:ext uri="{FF2B5EF4-FFF2-40B4-BE49-F238E27FC236}">
                <a16:creationId xmlns:a16="http://schemas.microsoft.com/office/drawing/2014/main" id="{5C99CDF1-A4A5-C6E2-1653-D50741F3AD70}"/>
              </a:ext>
            </a:extLst>
          </p:cNvPr>
          <p:cNvSpPr/>
          <p:nvPr/>
        </p:nvSpPr>
        <p:spPr>
          <a:xfrm>
            <a:off x="3273791" y="1988631"/>
            <a:ext cx="1170864" cy="1143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29" name="矩形 30">
            <a:extLst>
              <a:ext uri="{FF2B5EF4-FFF2-40B4-BE49-F238E27FC236}">
                <a16:creationId xmlns:a16="http://schemas.microsoft.com/office/drawing/2014/main" id="{62D2548A-D5B6-A3B3-63AB-3BD9BA1CD467}"/>
              </a:ext>
            </a:extLst>
          </p:cNvPr>
          <p:cNvSpPr/>
          <p:nvPr/>
        </p:nvSpPr>
        <p:spPr>
          <a:xfrm>
            <a:off x="2076675" y="2323351"/>
            <a:ext cx="1170864" cy="11432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69727" name="矩形 33">
            <a:extLst>
              <a:ext uri="{FF2B5EF4-FFF2-40B4-BE49-F238E27FC236}">
                <a16:creationId xmlns:a16="http://schemas.microsoft.com/office/drawing/2014/main" id="{47B545CF-EB54-6469-EE3D-58592093C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6315" y="1432077"/>
            <a:ext cx="1095172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s</a:t>
            </a:r>
            <a:r>
              <a:rPr lang="zh-TW" altLang="en-US" sz="1985"/>
              <a:t>tride</a:t>
            </a:r>
            <a:r>
              <a:rPr lang="en-US" altLang="zh-TW" sz="1985"/>
              <a:t>=1</a:t>
            </a:r>
            <a:endParaRPr lang="zh-TW" altLang="en-US" sz="1985"/>
          </a:p>
        </p:txBody>
      </p:sp>
      <p:sp>
        <p:nvSpPr>
          <p:cNvPr id="31" name="矩形 31">
            <a:extLst>
              <a:ext uri="{FF2B5EF4-FFF2-40B4-BE49-F238E27FC236}">
                <a16:creationId xmlns:a16="http://schemas.microsoft.com/office/drawing/2014/main" id="{9DA54793-8FAB-90D3-64BD-A18716161857}"/>
              </a:ext>
            </a:extLst>
          </p:cNvPr>
          <p:cNvSpPr/>
          <p:nvPr/>
        </p:nvSpPr>
        <p:spPr>
          <a:xfrm>
            <a:off x="3273791" y="3114865"/>
            <a:ext cx="1170864" cy="1143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32" name="矩形 7">
            <a:extLst>
              <a:ext uri="{FF2B5EF4-FFF2-40B4-BE49-F238E27FC236}">
                <a16:creationId xmlns:a16="http://schemas.microsoft.com/office/drawing/2014/main" id="{B68E00E8-DE38-2039-13DF-1E2DE41975DC}"/>
              </a:ext>
            </a:extLst>
          </p:cNvPr>
          <p:cNvSpPr/>
          <p:nvPr/>
        </p:nvSpPr>
        <p:spPr>
          <a:xfrm>
            <a:off x="5862293" y="395101"/>
            <a:ext cx="433167" cy="376724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33" name="矩形 35">
            <a:extLst>
              <a:ext uri="{FF2B5EF4-FFF2-40B4-BE49-F238E27FC236}">
                <a16:creationId xmlns:a16="http://schemas.microsoft.com/office/drawing/2014/main" id="{E5532FCB-4758-F1CA-8266-7A8A82DDF7D7}"/>
              </a:ext>
            </a:extLst>
          </p:cNvPr>
          <p:cNvSpPr/>
          <p:nvPr/>
        </p:nvSpPr>
        <p:spPr>
          <a:xfrm>
            <a:off x="6321712" y="774451"/>
            <a:ext cx="434479" cy="376724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34" name="矩形 36">
            <a:extLst>
              <a:ext uri="{FF2B5EF4-FFF2-40B4-BE49-F238E27FC236}">
                <a16:creationId xmlns:a16="http://schemas.microsoft.com/office/drawing/2014/main" id="{BED5DEC0-5940-98B7-C188-0E8A08781B29}"/>
              </a:ext>
            </a:extLst>
          </p:cNvPr>
          <p:cNvSpPr/>
          <p:nvPr/>
        </p:nvSpPr>
        <p:spPr>
          <a:xfrm>
            <a:off x="6756192" y="1161675"/>
            <a:ext cx="433167" cy="376724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cxnSp>
        <p:nvCxnSpPr>
          <p:cNvPr id="35" name="直線接點 9">
            <a:extLst>
              <a:ext uri="{FF2B5EF4-FFF2-40B4-BE49-F238E27FC236}">
                <a16:creationId xmlns:a16="http://schemas.microsoft.com/office/drawing/2014/main" id="{51F82E77-B398-1635-140E-BC7EC7AF4EA1}"/>
              </a:ext>
            </a:extLst>
          </p:cNvPr>
          <p:cNvCxnSpPr/>
          <p:nvPr/>
        </p:nvCxnSpPr>
        <p:spPr>
          <a:xfrm>
            <a:off x="5862292" y="395101"/>
            <a:ext cx="1327066" cy="1143298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7">
            <a:extLst>
              <a:ext uri="{FF2B5EF4-FFF2-40B4-BE49-F238E27FC236}">
                <a16:creationId xmlns:a16="http://schemas.microsoft.com/office/drawing/2014/main" id="{A8D218D0-5AE3-E785-0C36-BEA3E2132CB3}"/>
              </a:ext>
            </a:extLst>
          </p:cNvPr>
          <p:cNvSpPr/>
          <p:nvPr/>
        </p:nvSpPr>
        <p:spPr>
          <a:xfrm>
            <a:off x="5158724" y="2303662"/>
            <a:ext cx="602496" cy="58543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37" name="矩形 38">
            <a:extLst>
              <a:ext uri="{FF2B5EF4-FFF2-40B4-BE49-F238E27FC236}">
                <a16:creationId xmlns:a16="http://schemas.microsoft.com/office/drawing/2014/main" id="{2B65A0A4-FF7B-0707-272A-1A475EC7F6D9}"/>
              </a:ext>
            </a:extLst>
          </p:cNvPr>
          <p:cNvSpPr/>
          <p:nvPr/>
        </p:nvSpPr>
        <p:spPr>
          <a:xfrm>
            <a:off x="5174476" y="4351360"/>
            <a:ext cx="602496" cy="58543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cxnSp>
        <p:nvCxnSpPr>
          <p:cNvPr id="39" name="直線接點 40">
            <a:extLst>
              <a:ext uri="{FF2B5EF4-FFF2-40B4-BE49-F238E27FC236}">
                <a16:creationId xmlns:a16="http://schemas.microsoft.com/office/drawing/2014/main" id="{0743526B-46A1-13B8-4B60-2A96C491C5D5}"/>
              </a:ext>
            </a:extLst>
          </p:cNvPr>
          <p:cNvCxnSpPr/>
          <p:nvPr/>
        </p:nvCxnSpPr>
        <p:spPr>
          <a:xfrm>
            <a:off x="2029421" y="2005695"/>
            <a:ext cx="1328379" cy="1143299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41">
            <a:extLst>
              <a:ext uri="{FF2B5EF4-FFF2-40B4-BE49-F238E27FC236}">
                <a16:creationId xmlns:a16="http://schemas.microsoft.com/office/drawing/2014/main" id="{DCAA5487-83DB-0DEA-9470-15922E42A340}"/>
              </a:ext>
            </a:extLst>
          </p:cNvPr>
          <p:cNvCxnSpPr/>
          <p:nvPr/>
        </p:nvCxnSpPr>
        <p:spPr>
          <a:xfrm>
            <a:off x="1990042" y="3109615"/>
            <a:ext cx="1327066" cy="1143298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標題 1">
            <a:extLst>
              <a:ext uri="{FF2B5EF4-FFF2-40B4-BE49-F238E27FC236}">
                <a16:creationId xmlns:a16="http://schemas.microsoft.com/office/drawing/2014/main" id="{6587E844-FF8B-B1CD-41B8-3656EB3CE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81334" y="301905"/>
            <a:ext cx="6521133" cy="1096044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6F196A53-2290-994D-A95E-30612DD1C93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76676" y="1983380"/>
          <a:ext cx="2375856" cy="2282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0710" name="文字方塊 4">
            <a:extLst>
              <a:ext uri="{FF2B5EF4-FFF2-40B4-BE49-F238E27FC236}">
                <a16:creationId xmlns:a16="http://schemas.microsoft.com/office/drawing/2014/main" id="{33E3D23D-4BEB-9566-0BCA-0D3F63DAE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4572" y="4456371"/>
            <a:ext cx="1940063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6 x 6 image</a:t>
            </a:r>
            <a:endParaRPr lang="zh-TW" altLang="en-US" sz="1985"/>
          </a:p>
        </p:txBody>
      </p:sp>
      <p:sp>
        <p:nvSpPr>
          <p:cNvPr id="7" name="橢圓 11">
            <a:extLst>
              <a:ext uri="{FF2B5EF4-FFF2-40B4-BE49-F238E27FC236}">
                <a16:creationId xmlns:a16="http://schemas.microsoft.com/office/drawing/2014/main" id="{12D8078B-1AEB-42F0-A1E1-D10E9E551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6600" y="2304974"/>
            <a:ext cx="594620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8" name="橢圓 12">
            <a:extLst>
              <a:ext uri="{FF2B5EF4-FFF2-40B4-BE49-F238E27FC236}">
                <a16:creationId xmlns:a16="http://schemas.microsoft.com/office/drawing/2014/main" id="{778A6EBA-A412-DE3F-4927-F9A9DD9F6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2293" y="2304974"/>
            <a:ext cx="594620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9" name="橢圓 13">
            <a:extLst>
              <a:ext uri="{FF2B5EF4-FFF2-40B4-BE49-F238E27FC236}">
                <a16:creationId xmlns:a16="http://schemas.microsoft.com/office/drawing/2014/main" id="{868B3A14-0977-1B28-6B46-08E3B5FEC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85" y="2304974"/>
            <a:ext cx="595933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0" name="橢圓 14">
            <a:extLst>
              <a:ext uri="{FF2B5EF4-FFF2-40B4-BE49-F238E27FC236}">
                <a16:creationId xmlns:a16="http://schemas.microsoft.com/office/drawing/2014/main" id="{BA1B470F-41C9-9D32-5B0F-12A38232E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3678" y="2304974"/>
            <a:ext cx="595933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1" name="橢圓 15">
            <a:extLst>
              <a:ext uri="{FF2B5EF4-FFF2-40B4-BE49-F238E27FC236}">
                <a16:creationId xmlns:a16="http://schemas.microsoft.com/office/drawing/2014/main" id="{5E59AAFA-5426-E7CC-71EC-091881AA6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6600" y="2966538"/>
            <a:ext cx="594620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2" name="橢圓 16">
            <a:extLst>
              <a:ext uri="{FF2B5EF4-FFF2-40B4-BE49-F238E27FC236}">
                <a16:creationId xmlns:a16="http://schemas.microsoft.com/office/drawing/2014/main" id="{2A89E57E-2767-F060-8C91-BC68BAA42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2293" y="2966538"/>
            <a:ext cx="594620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3" name="橢圓 17">
            <a:extLst>
              <a:ext uri="{FF2B5EF4-FFF2-40B4-BE49-F238E27FC236}">
                <a16:creationId xmlns:a16="http://schemas.microsoft.com/office/drawing/2014/main" id="{862B009F-93A5-5A6C-5084-8D2F97F23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85" y="2966538"/>
            <a:ext cx="595933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0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4" name="橢圓 18">
            <a:extLst>
              <a:ext uri="{FF2B5EF4-FFF2-40B4-BE49-F238E27FC236}">
                <a16:creationId xmlns:a16="http://schemas.microsoft.com/office/drawing/2014/main" id="{EB483094-1AA4-86D6-A690-C99A11604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3678" y="2966538"/>
            <a:ext cx="595933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5" name="橢圓 19">
            <a:extLst>
              <a:ext uri="{FF2B5EF4-FFF2-40B4-BE49-F238E27FC236}">
                <a16:creationId xmlns:a16="http://schemas.microsoft.com/office/drawing/2014/main" id="{A8BF09C3-822B-A60E-BB1D-E136E7AA2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6600" y="3676670"/>
            <a:ext cx="594620" cy="594620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6" name="橢圓 20">
            <a:extLst>
              <a:ext uri="{FF2B5EF4-FFF2-40B4-BE49-F238E27FC236}">
                <a16:creationId xmlns:a16="http://schemas.microsoft.com/office/drawing/2014/main" id="{4E40B241-B386-88C9-307B-70601D2E0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2293" y="3676670"/>
            <a:ext cx="594620" cy="594620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7" name="橢圓 21">
            <a:extLst>
              <a:ext uri="{FF2B5EF4-FFF2-40B4-BE49-F238E27FC236}">
                <a16:creationId xmlns:a16="http://schemas.microsoft.com/office/drawing/2014/main" id="{7852E37F-2645-BD57-85E3-F2390DECD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85" y="3676670"/>
            <a:ext cx="595933" cy="594620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0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8" name="橢圓 22">
            <a:extLst>
              <a:ext uri="{FF2B5EF4-FFF2-40B4-BE49-F238E27FC236}">
                <a16:creationId xmlns:a16="http://schemas.microsoft.com/office/drawing/2014/main" id="{B12AEECB-E7F4-7CC9-84C2-11177D696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3678" y="3676670"/>
            <a:ext cx="595933" cy="594620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9" name="橢圓 23">
            <a:extLst>
              <a:ext uri="{FF2B5EF4-FFF2-40B4-BE49-F238E27FC236}">
                <a16:creationId xmlns:a16="http://schemas.microsoft.com/office/drawing/2014/main" id="{E7B0538A-DD62-9526-A1AB-C510AA276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6600" y="4338234"/>
            <a:ext cx="594620" cy="594620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20" name="橢圓 24">
            <a:extLst>
              <a:ext uri="{FF2B5EF4-FFF2-40B4-BE49-F238E27FC236}">
                <a16:creationId xmlns:a16="http://schemas.microsoft.com/office/drawing/2014/main" id="{DB5D5850-703D-06F6-E8A8-FD4282E4C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2293" y="4338234"/>
            <a:ext cx="594620" cy="594620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-2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21" name="橢圓 25">
            <a:extLst>
              <a:ext uri="{FF2B5EF4-FFF2-40B4-BE49-F238E27FC236}">
                <a16:creationId xmlns:a16="http://schemas.microsoft.com/office/drawing/2014/main" id="{717429B4-965C-82A9-4ACE-78DCA5C95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85" y="4338234"/>
            <a:ext cx="595933" cy="594620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-2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22" name="橢圓 26">
            <a:extLst>
              <a:ext uri="{FF2B5EF4-FFF2-40B4-BE49-F238E27FC236}">
                <a16:creationId xmlns:a16="http://schemas.microsoft.com/office/drawing/2014/main" id="{0F137BF6-9F9E-192B-2AFA-52B243371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3678" y="4338234"/>
            <a:ext cx="595933" cy="594620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graphicFrame>
        <p:nvGraphicFramePr>
          <p:cNvPr id="23" name="表格 34">
            <a:extLst>
              <a:ext uri="{FF2B5EF4-FFF2-40B4-BE49-F238E27FC236}">
                <a16:creationId xmlns:a16="http://schemas.microsoft.com/office/drawing/2014/main" id="{F044ADAB-E3ED-0B99-BB34-C730AADD159B}"/>
              </a:ext>
            </a:extLst>
          </p:cNvPr>
          <p:cNvGraphicFramePr>
            <a:graphicFrameLocks noGrp="1"/>
          </p:cNvGraphicFramePr>
          <p:nvPr/>
        </p:nvGraphicFramePr>
        <p:xfrm>
          <a:off x="5963365" y="301904"/>
          <a:ext cx="1341504" cy="1141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745" name="文字方塊 35">
            <a:extLst>
              <a:ext uri="{FF2B5EF4-FFF2-40B4-BE49-F238E27FC236}">
                <a16:creationId xmlns:a16="http://schemas.microsoft.com/office/drawing/2014/main" id="{BAFFE06E-7908-A0BB-CEBF-A6C22BB35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4870" y="678629"/>
            <a:ext cx="1197116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>
                <a:solidFill>
                  <a:srgbClr val="FF0000"/>
                </a:solidFill>
              </a:rPr>
              <a:t>Filter 2</a:t>
            </a:r>
            <a:endParaRPr lang="zh-TW" altLang="en-US" sz="1985">
              <a:solidFill>
                <a:srgbClr val="FF0000"/>
              </a:solidFill>
            </a:endParaRPr>
          </a:p>
        </p:txBody>
      </p:sp>
      <p:sp>
        <p:nvSpPr>
          <p:cNvPr id="25" name="矩形 36">
            <a:extLst>
              <a:ext uri="{FF2B5EF4-FFF2-40B4-BE49-F238E27FC236}">
                <a16:creationId xmlns:a16="http://schemas.microsoft.com/office/drawing/2014/main" id="{7B8C131C-5A19-B40D-B7F9-122D83F381B6}"/>
              </a:ext>
            </a:extLst>
          </p:cNvPr>
          <p:cNvSpPr/>
          <p:nvPr/>
        </p:nvSpPr>
        <p:spPr>
          <a:xfrm>
            <a:off x="2076675" y="1983380"/>
            <a:ext cx="1170864" cy="114329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26" name="矩形 37">
            <a:extLst>
              <a:ext uri="{FF2B5EF4-FFF2-40B4-BE49-F238E27FC236}">
                <a16:creationId xmlns:a16="http://schemas.microsoft.com/office/drawing/2014/main" id="{1AB65824-59D4-F880-FD44-53AB3C69DC70}"/>
              </a:ext>
            </a:extLst>
          </p:cNvPr>
          <p:cNvSpPr/>
          <p:nvPr/>
        </p:nvSpPr>
        <p:spPr>
          <a:xfrm>
            <a:off x="2492778" y="1983380"/>
            <a:ext cx="1172177" cy="114329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27" name="矩形 38">
            <a:extLst>
              <a:ext uri="{FF2B5EF4-FFF2-40B4-BE49-F238E27FC236}">
                <a16:creationId xmlns:a16="http://schemas.microsoft.com/office/drawing/2014/main" id="{2DF27BAB-6B47-620B-8651-D414400B5F51}"/>
              </a:ext>
            </a:extLst>
          </p:cNvPr>
          <p:cNvSpPr/>
          <p:nvPr/>
        </p:nvSpPr>
        <p:spPr>
          <a:xfrm>
            <a:off x="2857688" y="1984693"/>
            <a:ext cx="1172177" cy="114329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28" name="矩形 39">
            <a:extLst>
              <a:ext uri="{FF2B5EF4-FFF2-40B4-BE49-F238E27FC236}">
                <a16:creationId xmlns:a16="http://schemas.microsoft.com/office/drawing/2014/main" id="{4C0D5D23-C735-4448-A80F-D40A2EB05C2C}"/>
              </a:ext>
            </a:extLst>
          </p:cNvPr>
          <p:cNvSpPr/>
          <p:nvPr/>
        </p:nvSpPr>
        <p:spPr>
          <a:xfrm>
            <a:off x="3251476" y="1983380"/>
            <a:ext cx="1172177" cy="114329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29" name="矩形 40">
            <a:extLst>
              <a:ext uri="{FF2B5EF4-FFF2-40B4-BE49-F238E27FC236}">
                <a16:creationId xmlns:a16="http://schemas.microsoft.com/office/drawing/2014/main" id="{B669EF39-ABE1-AD02-40AF-B1464921D45F}"/>
              </a:ext>
            </a:extLst>
          </p:cNvPr>
          <p:cNvSpPr/>
          <p:nvPr/>
        </p:nvSpPr>
        <p:spPr>
          <a:xfrm>
            <a:off x="2076675" y="2323351"/>
            <a:ext cx="1170864" cy="114329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30" name="橢圓 41">
            <a:extLst>
              <a:ext uri="{FF2B5EF4-FFF2-40B4-BE49-F238E27FC236}">
                <a16:creationId xmlns:a16="http://schemas.microsoft.com/office/drawing/2014/main" id="{9BD9D6BB-1246-D750-07A8-0BF9C652B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7552" y="2476928"/>
            <a:ext cx="595933" cy="595933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31" name="橢圓 42">
            <a:extLst>
              <a:ext uri="{FF2B5EF4-FFF2-40B4-BE49-F238E27FC236}">
                <a16:creationId xmlns:a16="http://schemas.microsoft.com/office/drawing/2014/main" id="{3DA9BAD3-B290-936D-5955-C7230DB1F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45" y="2476928"/>
            <a:ext cx="595933" cy="595933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32" name="橢圓 43">
            <a:extLst>
              <a:ext uri="{FF2B5EF4-FFF2-40B4-BE49-F238E27FC236}">
                <a16:creationId xmlns:a16="http://schemas.microsoft.com/office/drawing/2014/main" id="{CBE37146-2FF3-8864-A492-5E1DA9024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250" y="2476928"/>
            <a:ext cx="594620" cy="595933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33" name="橢圓 44">
            <a:extLst>
              <a:ext uri="{FF2B5EF4-FFF2-40B4-BE49-F238E27FC236}">
                <a16:creationId xmlns:a16="http://schemas.microsoft.com/office/drawing/2014/main" id="{C33CB4D0-A3F2-4D56-D9B1-5CBBF6E4D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943" y="2476928"/>
            <a:ext cx="595933" cy="595933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34" name="橢圓 45">
            <a:extLst>
              <a:ext uri="{FF2B5EF4-FFF2-40B4-BE49-F238E27FC236}">
                <a16:creationId xmlns:a16="http://schemas.microsoft.com/office/drawing/2014/main" id="{018939EE-0E88-5B90-6C34-57C59D007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7552" y="3138493"/>
            <a:ext cx="595933" cy="595933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35" name="橢圓 46">
            <a:extLst>
              <a:ext uri="{FF2B5EF4-FFF2-40B4-BE49-F238E27FC236}">
                <a16:creationId xmlns:a16="http://schemas.microsoft.com/office/drawing/2014/main" id="{DEAC9B6B-084D-98C1-2387-CB3B3C33A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45" y="3138493"/>
            <a:ext cx="595933" cy="595933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36" name="橢圓 47">
            <a:extLst>
              <a:ext uri="{FF2B5EF4-FFF2-40B4-BE49-F238E27FC236}">
                <a16:creationId xmlns:a16="http://schemas.microsoft.com/office/drawing/2014/main" id="{6F51124A-D556-3D91-8F76-1E828452D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250" y="3138493"/>
            <a:ext cx="594620" cy="595933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-2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37" name="橢圓 48">
            <a:extLst>
              <a:ext uri="{FF2B5EF4-FFF2-40B4-BE49-F238E27FC236}">
                <a16:creationId xmlns:a16="http://schemas.microsoft.com/office/drawing/2014/main" id="{4EBC4720-EB99-707A-2004-706A2BD97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943" y="3138493"/>
            <a:ext cx="595933" cy="595933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38" name="橢圓 49">
            <a:extLst>
              <a:ext uri="{FF2B5EF4-FFF2-40B4-BE49-F238E27FC236}">
                <a16:creationId xmlns:a16="http://schemas.microsoft.com/office/drawing/2014/main" id="{999083DB-EF1A-B3C3-0601-E7A784916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7552" y="3848623"/>
            <a:ext cx="595933" cy="594621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39" name="橢圓 50">
            <a:extLst>
              <a:ext uri="{FF2B5EF4-FFF2-40B4-BE49-F238E27FC236}">
                <a16:creationId xmlns:a16="http://schemas.microsoft.com/office/drawing/2014/main" id="{578CD7E5-15F3-4BCA-9447-1F48F0F01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45" y="3848623"/>
            <a:ext cx="595933" cy="594621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40" name="橢圓 51">
            <a:extLst>
              <a:ext uri="{FF2B5EF4-FFF2-40B4-BE49-F238E27FC236}">
                <a16:creationId xmlns:a16="http://schemas.microsoft.com/office/drawing/2014/main" id="{C52DD3B0-EFB3-BDDE-1350-BFE8600C5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250" y="3848623"/>
            <a:ext cx="594620" cy="594621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-2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41" name="橢圓 52">
            <a:extLst>
              <a:ext uri="{FF2B5EF4-FFF2-40B4-BE49-F238E27FC236}">
                <a16:creationId xmlns:a16="http://schemas.microsoft.com/office/drawing/2014/main" id="{4AEB2576-65D9-296C-4EF6-FA7F06E99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943" y="3848623"/>
            <a:ext cx="595933" cy="594621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42" name="橢圓 53">
            <a:extLst>
              <a:ext uri="{FF2B5EF4-FFF2-40B4-BE49-F238E27FC236}">
                <a16:creationId xmlns:a16="http://schemas.microsoft.com/office/drawing/2014/main" id="{877E586F-57DD-DFF5-D2EE-7D9C84491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7552" y="4510187"/>
            <a:ext cx="595933" cy="594621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43" name="橢圓 54">
            <a:extLst>
              <a:ext uri="{FF2B5EF4-FFF2-40B4-BE49-F238E27FC236}">
                <a16:creationId xmlns:a16="http://schemas.microsoft.com/office/drawing/2014/main" id="{5FB9EAD6-1601-3C46-F34B-8D044D27F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245" y="4510187"/>
            <a:ext cx="595933" cy="594621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0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44" name="橢圓 55">
            <a:extLst>
              <a:ext uri="{FF2B5EF4-FFF2-40B4-BE49-F238E27FC236}">
                <a16:creationId xmlns:a16="http://schemas.microsoft.com/office/drawing/2014/main" id="{032F3950-6C2B-FFF3-F5CA-55A49E655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250" y="4510187"/>
            <a:ext cx="594620" cy="594621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-4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45" name="橢圓 56">
            <a:extLst>
              <a:ext uri="{FF2B5EF4-FFF2-40B4-BE49-F238E27FC236}">
                <a16:creationId xmlns:a16="http://schemas.microsoft.com/office/drawing/2014/main" id="{F003EDA9-CE26-25EB-9549-7B8A878E1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943" y="4510187"/>
            <a:ext cx="595933" cy="594621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46" name="文字方塊 2">
            <a:extLst>
              <a:ext uri="{FF2B5EF4-FFF2-40B4-BE49-F238E27FC236}">
                <a16:creationId xmlns:a16="http://schemas.microsoft.com/office/drawing/2014/main" id="{599EC713-6447-2983-CA36-495C55CB6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5888" y="1701165"/>
            <a:ext cx="3780367" cy="44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315">
                <a:solidFill>
                  <a:srgbClr val="0000FF"/>
                </a:solidFill>
              </a:rPr>
              <a:t>Repeat this for each filter</a:t>
            </a:r>
            <a:endParaRPr lang="zh-TW" altLang="en-US" sz="2315">
              <a:solidFill>
                <a:srgbClr val="0000FF"/>
              </a:solidFill>
            </a:endParaRPr>
          </a:p>
        </p:txBody>
      </p:sp>
      <p:sp>
        <p:nvSpPr>
          <p:cNvPr id="47" name="矩形 57">
            <a:extLst>
              <a:ext uri="{FF2B5EF4-FFF2-40B4-BE49-F238E27FC236}">
                <a16:creationId xmlns:a16="http://schemas.microsoft.com/office/drawing/2014/main" id="{4C34D314-90FC-84B8-1947-EC2F8ED32C80}"/>
              </a:ext>
            </a:extLst>
          </p:cNvPr>
          <p:cNvSpPr/>
          <p:nvPr/>
        </p:nvSpPr>
        <p:spPr>
          <a:xfrm>
            <a:off x="3259352" y="3127991"/>
            <a:ext cx="1170864" cy="114329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70769" name="矩形 58">
            <a:extLst>
              <a:ext uri="{FF2B5EF4-FFF2-40B4-BE49-F238E27FC236}">
                <a16:creationId xmlns:a16="http://schemas.microsoft.com/office/drawing/2014/main" id="{F1B909C7-E8AD-F215-21B9-ADC058220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6315" y="1432077"/>
            <a:ext cx="1095172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s</a:t>
            </a:r>
            <a:r>
              <a:rPr lang="zh-TW" altLang="en-US" sz="1985"/>
              <a:t>tride</a:t>
            </a:r>
            <a:r>
              <a:rPr lang="en-US" altLang="zh-TW" sz="1985"/>
              <a:t>=1</a:t>
            </a:r>
            <a:endParaRPr lang="zh-TW" altLang="en-US" sz="1985"/>
          </a:p>
        </p:txBody>
      </p:sp>
      <p:sp>
        <p:nvSpPr>
          <p:cNvPr id="49" name="文字方塊 59">
            <a:extLst>
              <a:ext uri="{FF2B5EF4-FFF2-40B4-BE49-F238E27FC236}">
                <a16:creationId xmlns:a16="http://schemas.microsoft.com/office/drawing/2014/main" id="{E574E220-7E38-F48E-83AB-7560DD2E4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6931" y="5103495"/>
            <a:ext cx="3024293" cy="601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54">
                <a:solidFill>
                  <a:srgbClr val="FF0000"/>
                </a:solidFill>
              </a:rPr>
              <a:t>Two 4 x 4 images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54">
                <a:solidFill>
                  <a:srgbClr val="FF0000"/>
                </a:solidFill>
              </a:rPr>
              <a:t>Forming 2 x 4 x 4 matrix</a:t>
            </a:r>
            <a:endParaRPr lang="zh-TW" altLang="en-US" sz="1654">
              <a:solidFill>
                <a:srgbClr val="FF0000"/>
              </a:solidFill>
            </a:endParaRPr>
          </a:p>
        </p:txBody>
      </p:sp>
      <p:sp>
        <p:nvSpPr>
          <p:cNvPr id="50" name="矩形 5">
            <a:extLst>
              <a:ext uri="{FF2B5EF4-FFF2-40B4-BE49-F238E27FC236}">
                <a16:creationId xmlns:a16="http://schemas.microsoft.com/office/drawing/2014/main" id="{4D47D9F7-8779-473E-8148-A4BC1073F5F3}"/>
              </a:ext>
            </a:extLst>
          </p:cNvPr>
          <p:cNvSpPr/>
          <p:nvPr/>
        </p:nvSpPr>
        <p:spPr>
          <a:xfrm>
            <a:off x="5671962" y="3339324"/>
            <a:ext cx="1919061" cy="80464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315" dirty="0">
                <a:solidFill>
                  <a:srgbClr val="000000"/>
                </a:solidFill>
              </a:rPr>
              <a:t>Feature</a:t>
            </a:r>
          </a:p>
          <a:p>
            <a:pPr algn="ctr" eaLnBrk="1" hangingPunct="1">
              <a:defRPr/>
            </a:pPr>
            <a:r>
              <a:rPr lang="en-US" altLang="zh-TW" sz="2315" dirty="0">
                <a:solidFill>
                  <a:srgbClr val="000000"/>
                </a:solidFill>
              </a:rPr>
              <a:t>Map</a:t>
            </a:r>
            <a:endParaRPr lang="zh-TW" altLang="en-US" sz="2315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 animBg="1"/>
      <p:bldP spid="49" grpId="0"/>
      <p:bldP spid="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標題 1">
            <a:extLst>
              <a:ext uri="{FF2B5EF4-FFF2-40B4-BE49-F238E27FC236}">
                <a16:creationId xmlns:a16="http://schemas.microsoft.com/office/drawing/2014/main" id="{875A1FC8-AE6D-82D3-A71F-6A3B4C1328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81334" y="301905"/>
            <a:ext cx="6521133" cy="1096044"/>
          </a:xfrm>
        </p:spPr>
        <p:txBody>
          <a:bodyPr/>
          <a:lstStyle/>
          <a:p>
            <a:r>
              <a:rPr lang="en-US" altLang="zh-TW"/>
              <a:t>Color image: RGB 3 channels</a:t>
            </a:r>
            <a:endParaRPr lang="zh-TW" altLang="en-US"/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B7FF94C3-210F-960B-AFA8-E0CD1659AD93}"/>
              </a:ext>
            </a:extLst>
          </p:cNvPr>
          <p:cNvGraphicFramePr>
            <a:graphicFrameLocks/>
          </p:cNvGraphicFramePr>
          <p:nvPr/>
        </p:nvGraphicFramePr>
        <p:xfrm>
          <a:off x="5358244" y="2845776"/>
          <a:ext cx="2375855" cy="2268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>
            <a:extLst>
              <a:ext uri="{FF2B5EF4-FFF2-40B4-BE49-F238E27FC236}">
                <a16:creationId xmlns:a16="http://schemas.microsoft.com/office/drawing/2014/main" id="{FDE5BBAE-8AD3-2FC8-AD40-9D013AEEB65F}"/>
              </a:ext>
            </a:extLst>
          </p:cNvPr>
          <p:cNvGraphicFramePr>
            <a:graphicFrameLocks/>
          </p:cNvGraphicFramePr>
          <p:nvPr/>
        </p:nvGraphicFramePr>
        <p:xfrm>
          <a:off x="5493444" y="3016418"/>
          <a:ext cx="2375855" cy="2268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>
            <a:extLst>
              <a:ext uri="{FF2B5EF4-FFF2-40B4-BE49-F238E27FC236}">
                <a16:creationId xmlns:a16="http://schemas.microsoft.com/office/drawing/2014/main" id="{350577E1-AA35-86B4-3902-DD290C0BC509}"/>
              </a:ext>
            </a:extLst>
          </p:cNvPr>
          <p:cNvGraphicFramePr>
            <a:graphicFrameLocks/>
          </p:cNvGraphicFramePr>
          <p:nvPr/>
        </p:nvGraphicFramePr>
        <p:xfrm>
          <a:off x="5664086" y="3183122"/>
          <a:ext cx="2375855" cy="2268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21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4BB1D27-4820-C274-7403-F34609F5D397}"/>
              </a:ext>
            </a:extLst>
          </p:cNvPr>
          <p:cNvGraphicFramePr>
            <a:graphicFrameLocks noGrp="1"/>
          </p:cNvGraphicFramePr>
          <p:nvPr/>
        </p:nvGraphicFramePr>
        <p:xfrm>
          <a:off x="3714835" y="1334942"/>
          <a:ext cx="1341505" cy="1134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978068B8-B103-6133-4C52-637DA347B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533" y="1936126"/>
            <a:ext cx="1197116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Filter 1</a:t>
            </a:r>
            <a:endParaRPr lang="zh-TW" altLang="en-US" sz="1985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7525E04-C01C-351F-0830-2EE23CF571E5}"/>
              </a:ext>
            </a:extLst>
          </p:cNvPr>
          <p:cNvGraphicFramePr>
            <a:graphicFrameLocks noGrp="1"/>
          </p:cNvGraphicFramePr>
          <p:nvPr/>
        </p:nvGraphicFramePr>
        <p:xfrm>
          <a:off x="6199638" y="1300814"/>
          <a:ext cx="1341505" cy="1134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9F3100-DAC2-D484-DAC9-25CE749BB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2024" y="1903310"/>
            <a:ext cx="1198429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Filter 2</a:t>
            </a:r>
            <a:endParaRPr lang="zh-TW" altLang="en-US" sz="1985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2D37285F-CA60-F455-4D95-88C60678DA29}"/>
              </a:ext>
            </a:extLst>
          </p:cNvPr>
          <p:cNvGraphicFramePr>
            <a:graphicFrameLocks noGrp="1"/>
          </p:cNvGraphicFramePr>
          <p:nvPr/>
        </p:nvGraphicFramePr>
        <p:xfrm>
          <a:off x="3840847" y="1460955"/>
          <a:ext cx="1341505" cy="1134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E2AF3B0C-84ED-F387-4827-02CAA068FBC8}"/>
              </a:ext>
            </a:extLst>
          </p:cNvPr>
          <p:cNvGraphicFramePr>
            <a:graphicFrameLocks noGrp="1"/>
          </p:cNvGraphicFramePr>
          <p:nvPr/>
        </p:nvGraphicFramePr>
        <p:xfrm>
          <a:off x="3966859" y="1556776"/>
          <a:ext cx="1341505" cy="1134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5AEEE196-BA8E-9146-5B3B-21C3B5BF5509}"/>
              </a:ext>
            </a:extLst>
          </p:cNvPr>
          <p:cNvGraphicFramePr>
            <a:graphicFrameLocks noGrp="1"/>
          </p:cNvGraphicFramePr>
          <p:nvPr/>
        </p:nvGraphicFramePr>
        <p:xfrm>
          <a:off x="6325650" y="1412387"/>
          <a:ext cx="1341505" cy="1134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1F899C74-51FE-E046-E533-915033FA40BF}"/>
              </a:ext>
            </a:extLst>
          </p:cNvPr>
          <p:cNvGraphicFramePr>
            <a:graphicFrameLocks noGrp="1"/>
          </p:cNvGraphicFramePr>
          <p:nvPr/>
        </p:nvGraphicFramePr>
        <p:xfrm>
          <a:off x="6451662" y="1538399"/>
          <a:ext cx="1341505" cy="1134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向右箭號 4">
            <a:extLst>
              <a:ext uri="{FF2B5EF4-FFF2-40B4-BE49-F238E27FC236}">
                <a16:creationId xmlns:a16="http://schemas.microsoft.com/office/drawing/2014/main" id="{8A271138-7361-3393-4918-26BBDD3D6AF5}"/>
              </a:ext>
            </a:extLst>
          </p:cNvPr>
          <p:cNvSpPr/>
          <p:nvPr/>
        </p:nvSpPr>
        <p:spPr>
          <a:xfrm>
            <a:off x="4813503" y="3621539"/>
            <a:ext cx="420041" cy="718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0DE70A48-197F-B9D2-CA0B-6DC5F353B971}"/>
              </a:ext>
            </a:extLst>
          </p:cNvPr>
          <p:cNvGrpSpPr>
            <a:grpSpLocks/>
          </p:cNvGrpSpPr>
          <p:nvPr/>
        </p:nvGrpSpPr>
        <p:grpSpPr bwMode="auto">
          <a:xfrm>
            <a:off x="1554250" y="2529433"/>
            <a:ext cx="3247440" cy="3001978"/>
            <a:chOff x="353684" y="3059766"/>
            <a:chExt cx="3927508" cy="3629534"/>
          </a:xfrm>
        </p:grpSpPr>
        <p:pic>
          <p:nvPicPr>
            <p:cNvPr id="71948" name="圖片 3">
              <a:extLst>
                <a:ext uri="{FF2B5EF4-FFF2-40B4-BE49-F238E27FC236}">
                  <a16:creationId xmlns:a16="http://schemas.microsoft.com/office/drawing/2014/main" id="{BA9910B0-453D-92BE-1049-C163CBF32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22" y="3442427"/>
              <a:ext cx="3907070" cy="3246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49" name="文字方塊 16">
              <a:extLst>
                <a:ext uri="{FF2B5EF4-FFF2-40B4-BE49-F238E27FC236}">
                  <a16:creationId xmlns:a16="http://schemas.microsoft.com/office/drawing/2014/main" id="{23D00371-8038-ECBB-462E-D3006F8688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84" y="3059766"/>
              <a:ext cx="1997613" cy="48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¡"/>
                <a:defRPr sz="27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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TW" sz="1985"/>
                <a:t>Color image</a:t>
              </a:r>
              <a:endParaRPr lang="zh-TW" altLang="en-US" sz="1985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93183E68-F762-793B-9886-A2A1359732F9}"/>
              </a:ext>
            </a:extLst>
          </p:cNvPr>
          <p:cNvGraphicFramePr>
            <a:graphicFrameLocks/>
          </p:cNvGraphicFramePr>
          <p:nvPr/>
        </p:nvGraphicFramePr>
        <p:xfrm>
          <a:off x="2461275" y="1065854"/>
          <a:ext cx="1492458" cy="14255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75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marL="47485" marR="47485" marT="23759" marB="2375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5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59" marB="2375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5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59" marB="2375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5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59" marB="2375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5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59" marB="2375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5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marL="47485" marR="47485" marT="23759" marB="23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59" marB="2375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757" name="文字方塊 4">
            <a:extLst>
              <a:ext uri="{FF2B5EF4-FFF2-40B4-BE49-F238E27FC236}">
                <a16:creationId xmlns:a16="http://schemas.microsoft.com/office/drawing/2014/main" id="{024289D6-E0C8-1D2B-6123-77C891491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2297" y="2491367"/>
            <a:ext cx="1030413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image</a:t>
            </a:r>
            <a:endParaRPr lang="zh-TW" altLang="en-US" sz="1985"/>
          </a:p>
        </p:txBody>
      </p:sp>
      <p:pic>
        <p:nvPicPr>
          <p:cNvPr id="72758" name="圖片 5">
            <a:extLst>
              <a:ext uri="{FF2B5EF4-FFF2-40B4-BE49-F238E27FC236}">
                <a16:creationId xmlns:a16="http://schemas.microsoft.com/office/drawing/2014/main" id="{455103AC-CB76-F9EA-B429-D0094BC26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431" y="1085543"/>
            <a:ext cx="1584341" cy="154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向右箭號 62">
            <a:extLst>
              <a:ext uri="{FF2B5EF4-FFF2-40B4-BE49-F238E27FC236}">
                <a16:creationId xmlns:a16="http://schemas.microsoft.com/office/drawing/2014/main" id="{00EFF6D9-BF40-E661-9368-1FD06156972A}"/>
              </a:ext>
            </a:extLst>
          </p:cNvPr>
          <p:cNvSpPr/>
          <p:nvPr/>
        </p:nvSpPr>
        <p:spPr>
          <a:xfrm>
            <a:off x="4298953" y="1778611"/>
            <a:ext cx="1555464" cy="551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72760" name="文字方塊 7">
            <a:extLst>
              <a:ext uri="{FF2B5EF4-FFF2-40B4-BE49-F238E27FC236}">
                <a16:creationId xmlns:a16="http://schemas.microsoft.com/office/drawing/2014/main" id="{2ABE5C5E-4014-2310-983E-291A6B08C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5827" y="2268221"/>
            <a:ext cx="1657849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convolution</a:t>
            </a:r>
            <a:endParaRPr lang="zh-TW" altLang="en-US" sz="1985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92E7205-822D-1CAE-1315-5079A7603D53}"/>
              </a:ext>
            </a:extLst>
          </p:cNvPr>
          <p:cNvGraphicFramePr>
            <a:graphicFrameLocks noGrp="1"/>
          </p:cNvGraphicFramePr>
          <p:nvPr/>
        </p:nvGraphicFramePr>
        <p:xfrm>
          <a:off x="5053714" y="1048790"/>
          <a:ext cx="796764" cy="6733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44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-1</a:t>
                      </a:r>
                      <a:endParaRPr lang="zh-TW" altLang="en-US" sz="1200" dirty="0"/>
                    </a:p>
                  </a:txBody>
                  <a:tcPr marL="44914" marR="44914" marT="22446" marB="224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marL="44914" marR="44914" marT="22446" marB="224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-1</a:t>
                      </a:r>
                      <a:endParaRPr lang="zh-TW" altLang="en-US" sz="1200" dirty="0"/>
                    </a:p>
                  </a:txBody>
                  <a:tcPr marL="44914" marR="44914" marT="22446" marB="224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4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-1</a:t>
                      </a:r>
                      <a:endParaRPr lang="zh-TW" altLang="en-US" sz="1200" dirty="0"/>
                    </a:p>
                  </a:txBody>
                  <a:tcPr marL="44914" marR="44914" marT="22446" marB="224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marL="44914" marR="44914" marT="22446" marB="224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-1</a:t>
                      </a:r>
                      <a:endParaRPr lang="zh-TW" altLang="en-US" sz="1200" dirty="0"/>
                    </a:p>
                  </a:txBody>
                  <a:tcPr marL="44914" marR="44914" marT="22446" marB="224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4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-1</a:t>
                      </a:r>
                      <a:endParaRPr lang="zh-TW" altLang="en-US" sz="1200" dirty="0"/>
                    </a:p>
                  </a:txBody>
                  <a:tcPr marL="44914" marR="44914" marT="22446" marB="224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marL="44914" marR="44914" marT="22446" marB="224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-1</a:t>
                      </a:r>
                      <a:endParaRPr lang="zh-TW" altLang="en-US" sz="1200" dirty="0"/>
                    </a:p>
                  </a:txBody>
                  <a:tcPr marL="44914" marR="44914" marT="22446" marB="224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3F1F6C0-F1F0-D01F-C86D-EF8C6498D9C4}"/>
              </a:ext>
            </a:extLst>
          </p:cNvPr>
          <p:cNvGraphicFramePr>
            <a:graphicFrameLocks noGrp="1"/>
          </p:cNvGraphicFramePr>
          <p:nvPr/>
        </p:nvGraphicFramePr>
        <p:xfrm>
          <a:off x="4158503" y="1052727"/>
          <a:ext cx="783638" cy="662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09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marL="44174" marR="44174" marT="22078" marB="2207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-1</a:t>
                      </a:r>
                      <a:endParaRPr lang="zh-TW" altLang="en-US" sz="1200" dirty="0"/>
                    </a:p>
                  </a:txBody>
                  <a:tcPr marL="44174" marR="44174" marT="22078" marB="2207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-1</a:t>
                      </a:r>
                      <a:endParaRPr lang="zh-TW" altLang="en-US" sz="1200" dirty="0"/>
                    </a:p>
                  </a:txBody>
                  <a:tcPr marL="44174" marR="44174" marT="22078" marB="2207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9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-1</a:t>
                      </a:r>
                      <a:endParaRPr lang="zh-TW" altLang="en-US" sz="1200" dirty="0"/>
                    </a:p>
                  </a:txBody>
                  <a:tcPr marL="44174" marR="44174" marT="22078" marB="2207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marL="44174" marR="44174" marT="22078" marB="2207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-1</a:t>
                      </a:r>
                      <a:endParaRPr lang="zh-TW" altLang="en-US" sz="1200" dirty="0"/>
                    </a:p>
                  </a:txBody>
                  <a:tcPr marL="44174" marR="44174" marT="22078" marB="2207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9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-1</a:t>
                      </a:r>
                      <a:endParaRPr lang="zh-TW" altLang="en-US" sz="1200" dirty="0"/>
                    </a:p>
                  </a:txBody>
                  <a:tcPr marL="44174" marR="44174" marT="22078" marB="2207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-1</a:t>
                      </a:r>
                      <a:endParaRPr lang="zh-TW" altLang="en-US" sz="1200" dirty="0"/>
                    </a:p>
                  </a:txBody>
                  <a:tcPr marL="44174" marR="44174" marT="22078" marB="2207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dirty="0"/>
                    </a:p>
                  </a:txBody>
                  <a:tcPr marL="44174" marR="44174" marT="22078" marB="2207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矩形 11">
            <a:extLst>
              <a:ext uri="{FF2B5EF4-FFF2-40B4-BE49-F238E27FC236}">
                <a16:creationId xmlns:a16="http://schemas.microsoft.com/office/drawing/2014/main" id="{B4126263-10A7-1C5E-F94F-6D0ED1673AA1}"/>
              </a:ext>
            </a:extLst>
          </p:cNvPr>
          <p:cNvSpPr/>
          <p:nvPr/>
        </p:nvSpPr>
        <p:spPr>
          <a:xfrm>
            <a:off x="2122617" y="865022"/>
            <a:ext cx="5862194" cy="21527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525FAED8-C121-63D3-32E5-66C8BDB13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0769" y="3223813"/>
            <a:ext cx="412165" cy="2169773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lang="zh-TW" altLang="en-US" sz="1488">
              <a:solidFill>
                <a:schemeClr val="dk1"/>
              </a:solidFill>
            </a:endParaRPr>
          </a:p>
        </p:txBody>
      </p:sp>
      <p:sp>
        <p:nvSpPr>
          <p:cNvPr id="13" name="矩形 40">
            <a:extLst>
              <a:ext uri="{FF2B5EF4-FFF2-40B4-BE49-F238E27FC236}">
                <a16:creationId xmlns:a16="http://schemas.microsoft.com/office/drawing/2014/main" id="{674241A3-5799-9666-FBF9-61874C5B8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7211" y="3817120"/>
            <a:ext cx="283528" cy="283528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lang="zh-TW" altLang="en-US" sz="1488">
              <a:solidFill>
                <a:schemeClr val="dk1"/>
              </a:solidFill>
            </a:endParaRPr>
          </a:p>
        </p:txBody>
      </p:sp>
      <p:sp>
        <p:nvSpPr>
          <p:cNvPr id="14" name="矩形 41">
            <a:extLst>
              <a:ext uri="{FF2B5EF4-FFF2-40B4-BE49-F238E27FC236}">
                <a16:creationId xmlns:a16="http://schemas.microsoft.com/office/drawing/2014/main" id="{591FCDF5-6CDD-A9DF-0D69-B248D8AD6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2462" y="3344574"/>
            <a:ext cx="283528" cy="283528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lang="zh-TW" altLang="en-US" sz="1488">
              <a:solidFill>
                <a:schemeClr val="dk1"/>
              </a:solidFill>
            </a:endParaRPr>
          </a:p>
        </p:txBody>
      </p:sp>
      <p:graphicFrame>
        <p:nvGraphicFramePr>
          <p:cNvPr id="72801" name="Object 12">
            <a:extLst>
              <a:ext uri="{FF2B5EF4-FFF2-40B4-BE49-F238E27FC236}">
                <a16:creationId xmlns:a16="http://schemas.microsoft.com/office/drawing/2014/main" id="{BFCCFF5E-3456-F30D-6D46-3EBE5ECCB8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92963" y="3265817"/>
          <a:ext cx="269089" cy="38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3505200" imgH="4978400" progId="Equation.3">
                  <p:embed/>
                </p:oleObj>
              </mc:Choice>
              <mc:Fallback>
                <p:oleObj name="方程式" r:id="rId3" imgW="3505200" imgH="4978400" progId="Equation.3">
                  <p:embed/>
                  <p:pic>
                    <p:nvPicPr>
                      <p:cNvPr id="72801" name="Object 12">
                        <a:extLst>
                          <a:ext uri="{FF2B5EF4-FFF2-40B4-BE49-F238E27FC236}">
                            <a16:creationId xmlns:a16="http://schemas.microsoft.com/office/drawing/2014/main" id="{BFCCFF5E-3456-F30D-6D46-3EBE5ECCB8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2963" y="3265817"/>
                        <a:ext cx="269089" cy="38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802" name="Object 12">
            <a:extLst>
              <a:ext uri="{FF2B5EF4-FFF2-40B4-BE49-F238E27FC236}">
                <a16:creationId xmlns:a16="http://schemas.microsoft.com/office/drawing/2014/main" id="{E799477B-43D8-0682-CE69-CB65917E17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96902" y="3748864"/>
          <a:ext cx="291403" cy="38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3797300" imgH="4978400" progId="Equation.3">
                  <p:embed/>
                </p:oleObj>
              </mc:Choice>
              <mc:Fallback>
                <p:oleObj name="方程式" r:id="rId5" imgW="3797300" imgH="4978400" progId="Equation.3">
                  <p:embed/>
                  <p:pic>
                    <p:nvPicPr>
                      <p:cNvPr id="72802" name="Object 12">
                        <a:extLst>
                          <a:ext uri="{FF2B5EF4-FFF2-40B4-BE49-F238E27FC236}">
                            <a16:creationId xmlns:a16="http://schemas.microsoft.com/office/drawing/2014/main" id="{E799477B-43D8-0682-CE69-CB65917E17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6902" y="3748864"/>
                        <a:ext cx="291403" cy="38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44">
            <a:extLst>
              <a:ext uri="{FF2B5EF4-FFF2-40B4-BE49-F238E27FC236}">
                <a16:creationId xmlns:a16="http://schemas.microsoft.com/office/drawing/2014/main" id="{3B9A6BBE-4268-E6D0-5B78-1CA374717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831" y="3200186"/>
            <a:ext cx="616935" cy="221309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lang="zh-TW" altLang="en-US" sz="1488">
              <a:solidFill>
                <a:schemeClr val="dk1"/>
              </a:solidFill>
            </a:endParaRPr>
          </a:p>
        </p:txBody>
      </p:sp>
      <p:sp>
        <p:nvSpPr>
          <p:cNvPr id="18" name="橢圓 45">
            <a:extLst>
              <a:ext uri="{FF2B5EF4-FFF2-40B4-BE49-F238E27FC236}">
                <a16:creationId xmlns:a16="http://schemas.microsoft.com/office/drawing/2014/main" id="{E1250462-21A1-EB6E-272D-43F0E136A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5090" y="3213312"/>
            <a:ext cx="475171" cy="475171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lang="zh-TW" altLang="en-US" sz="1488">
              <a:solidFill>
                <a:schemeClr val="dk1"/>
              </a:solidFill>
            </a:endParaRPr>
          </a:p>
        </p:txBody>
      </p:sp>
      <p:sp>
        <p:nvSpPr>
          <p:cNvPr id="19" name="橢圓 46">
            <a:extLst>
              <a:ext uri="{FF2B5EF4-FFF2-40B4-BE49-F238E27FC236}">
                <a16:creationId xmlns:a16="http://schemas.microsoft.com/office/drawing/2014/main" id="{E6578BA1-45F1-44CE-44B0-30BA963CB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527" y="3853874"/>
            <a:ext cx="473858" cy="473859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lang="zh-TW" altLang="en-US" sz="1488">
              <a:solidFill>
                <a:schemeClr val="dk1"/>
              </a:solidFill>
            </a:endParaRPr>
          </a:p>
        </p:txBody>
      </p:sp>
      <p:sp>
        <p:nvSpPr>
          <p:cNvPr id="20" name="橢圓 47">
            <a:extLst>
              <a:ext uri="{FF2B5EF4-FFF2-40B4-BE49-F238E27FC236}">
                <a16:creationId xmlns:a16="http://schemas.microsoft.com/office/drawing/2014/main" id="{5C9B192B-4E18-27DC-9EF4-5054714BF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8026" y="4868536"/>
            <a:ext cx="475171" cy="475171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lang="zh-TW" altLang="en-US" sz="1488">
              <a:solidFill>
                <a:schemeClr val="dk1"/>
              </a:solidFill>
            </a:endParaRPr>
          </a:p>
        </p:txBody>
      </p:sp>
      <p:sp>
        <p:nvSpPr>
          <p:cNvPr id="72807" name="文字方塊 48">
            <a:extLst>
              <a:ext uri="{FF2B5EF4-FFF2-40B4-BE49-F238E27FC236}">
                <a16:creationId xmlns:a16="http://schemas.microsoft.com/office/drawing/2014/main" id="{4D3CF7CF-C7B5-91EB-A7C1-AF196FD1DB58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976713" y="4204904"/>
            <a:ext cx="635312" cy="80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315"/>
              <a:t>……</a:t>
            </a:r>
            <a:endParaRPr lang="zh-TW" altLang="en-US" sz="2315"/>
          </a:p>
        </p:txBody>
      </p:sp>
      <p:sp>
        <p:nvSpPr>
          <p:cNvPr id="22" name="矩形 49">
            <a:extLst>
              <a:ext uri="{FF2B5EF4-FFF2-40B4-BE49-F238E27FC236}">
                <a16:creationId xmlns:a16="http://schemas.microsoft.com/office/drawing/2014/main" id="{C256E1FB-78E6-8AD7-E844-F668F9E08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5087" y="4972232"/>
            <a:ext cx="283528" cy="283528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lang="zh-TW" altLang="en-US" sz="1488">
              <a:solidFill>
                <a:schemeClr val="dk1"/>
              </a:solidFill>
            </a:endParaRPr>
          </a:p>
        </p:txBody>
      </p:sp>
      <p:graphicFrame>
        <p:nvGraphicFramePr>
          <p:cNvPr id="72809" name="Object 12">
            <a:extLst>
              <a:ext uri="{FF2B5EF4-FFF2-40B4-BE49-F238E27FC236}">
                <a16:creationId xmlns:a16="http://schemas.microsoft.com/office/drawing/2014/main" id="{DE25784F-D3C6-732D-A4A7-3C21ED103B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60148" y="4893475"/>
          <a:ext cx="381974" cy="40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4978400" imgH="5270500" progId="Equation.3">
                  <p:embed/>
                </p:oleObj>
              </mc:Choice>
              <mc:Fallback>
                <p:oleObj name="方程式" r:id="rId7" imgW="4978400" imgH="5270500" progId="Equation.3">
                  <p:embed/>
                  <p:pic>
                    <p:nvPicPr>
                      <p:cNvPr id="72809" name="Object 12">
                        <a:extLst>
                          <a:ext uri="{FF2B5EF4-FFF2-40B4-BE49-F238E27FC236}">
                            <a16:creationId xmlns:a16="http://schemas.microsoft.com/office/drawing/2014/main" id="{DE25784F-D3C6-732D-A4A7-3C21ED103B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148" y="4893475"/>
                        <a:ext cx="381974" cy="40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810" name="文字方塊 51">
            <a:extLst>
              <a:ext uri="{FF2B5EF4-FFF2-40B4-BE49-F238E27FC236}">
                <a16:creationId xmlns:a16="http://schemas.microsoft.com/office/drawing/2014/main" id="{B800BDCA-8249-BFFC-A9B3-8F39EE0FD20D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595173" y="4162900"/>
            <a:ext cx="635312" cy="80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315"/>
              <a:t>……</a:t>
            </a:r>
            <a:endParaRPr lang="zh-TW" altLang="en-US" sz="2315"/>
          </a:p>
        </p:txBody>
      </p:sp>
      <p:cxnSp>
        <p:nvCxnSpPr>
          <p:cNvPr id="25" name="直線單箭頭接點 52">
            <a:extLst>
              <a:ext uri="{FF2B5EF4-FFF2-40B4-BE49-F238E27FC236}">
                <a16:creationId xmlns:a16="http://schemas.microsoft.com/office/drawing/2014/main" id="{BC6E00F9-EB6A-93BE-1B2F-111F3AEC7243}"/>
              </a:ext>
            </a:extLst>
          </p:cNvPr>
          <p:cNvCxnSpPr>
            <a:endCxn id="18" idx="2"/>
          </p:cNvCxnSpPr>
          <p:nvPr/>
        </p:nvCxnSpPr>
        <p:spPr>
          <a:xfrm flipV="1">
            <a:off x="5971240" y="3450898"/>
            <a:ext cx="1023849" cy="105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53">
            <a:extLst>
              <a:ext uri="{FF2B5EF4-FFF2-40B4-BE49-F238E27FC236}">
                <a16:creationId xmlns:a16="http://schemas.microsoft.com/office/drawing/2014/main" id="{230D7780-5C8C-1102-3654-AAC32F43ADE9}"/>
              </a:ext>
            </a:extLst>
          </p:cNvPr>
          <p:cNvCxnSpPr>
            <a:stCxn id="14" idx="3"/>
            <a:endCxn id="19" idx="2"/>
          </p:cNvCxnSpPr>
          <p:nvPr/>
        </p:nvCxnSpPr>
        <p:spPr>
          <a:xfrm>
            <a:off x="5965990" y="3486338"/>
            <a:ext cx="1022537" cy="6038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54">
            <a:extLst>
              <a:ext uri="{FF2B5EF4-FFF2-40B4-BE49-F238E27FC236}">
                <a16:creationId xmlns:a16="http://schemas.microsoft.com/office/drawing/2014/main" id="{CDFCA6F1-A83E-CBE7-12D3-257369923531}"/>
              </a:ext>
            </a:extLst>
          </p:cNvPr>
          <p:cNvCxnSpPr>
            <a:stCxn id="14" idx="3"/>
            <a:endCxn id="20" idx="2"/>
          </p:cNvCxnSpPr>
          <p:nvPr/>
        </p:nvCxnSpPr>
        <p:spPr>
          <a:xfrm>
            <a:off x="5965990" y="3486339"/>
            <a:ext cx="1012036" cy="16197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55">
            <a:extLst>
              <a:ext uri="{FF2B5EF4-FFF2-40B4-BE49-F238E27FC236}">
                <a16:creationId xmlns:a16="http://schemas.microsoft.com/office/drawing/2014/main" id="{D60B902E-72B1-3672-8524-2C6269A605BE}"/>
              </a:ext>
            </a:extLst>
          </p:cNvPr>
          <p:cNvCxnSpPr>
            <a:endCxn id="18" idx="2"/>
          </p:cNvCxnSpPr>
          <p:nvPr/>
        </p:nvCxnSpPr>
        <p:spPr>
          <a:xfrm flipV="1">
            <a:off x="5997493" y="3450898"/>
            <a:ext cx="997597" cy="4922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56">
            <a:extLst>
              <a:ext uri="{FF2B5EF4-FFF2-40B4-BE49-F238E27FC236}">
                <a16:creationId xmlns:a16="http://schemas.microsoft.com/office/drawing/2014/main" id="{1A5CB412-699F-DB6E-EBFD-CA45073D1D6B}"/>
              </a:ext>
            </a:extLst>
          </p:cNvPr>
          <p:cNvCxnSpPr>
            <a:stCxn id="13" idx="3"/>
            <a:endCxn id="19" idx="2"/>
          </p:cNvCxnSpPr>
          <p:nvPr/>
        </p:nvCxnSpPr>
        <p:spPr>
          <a:xfrm>
            <a:off x="5960739" y="3958884"/>
            <a:ext cx="1027788" cy="131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57">
            <a:extLst>
              <a:ext uri="{FF2B5EF4-FFF2-40B4-BE49-F238E27FC236}">
                <a16:creationId xmlns:a16="http://schemas.microsoft.com/office/drawing/2014/main" id="{68DE3DFA-94DE-FE7E-739B-7AC035602A4A}"/>
              </a:ext>
            </a:extLst>
          </p:cNvPr>
          <p:cNvCxnSpPr>
            <a:stCxn id="13" idx="3"/>
            <a:endCxn id="20" idx="2"/>
          </p:cNvCxnSpPr>
          <p:nvPr/>
        </p:nvCxnSpPr>
        <p:spPr>
          <a:xfrm>
            <a:off x="5960739" y="3958885"/>
            <a:ext cx="1017287" cy="11472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58">
            <a:extLst>
              <a:ext uri="{FF2B5EF4-FFF2-40B4-BE49-F238E27FC236}">
                <a16:creationId xmlns:a16="http://schemas.microsoft.com/office/drawing/2014/main" id="{860F8ECC-6577-4E96-2A38-04C22A0F0AD5}"/>
              </a:ext>
            </a:extLst>
          </p:cNvPr>
          <p:cNvCxnSpPr>
            <a:endCxn id="18" idx="2"/>
          </p:cNvCxnSpPr>
          <p:nvPr/>
        </p:nvCxnSpPr>
        <p:spPr>
          <a:xfrm flipV="1">
            <a:off x="6051311" y="3450898"/>
            <a:ext cx="943779" cy="16486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59">
            <a:extLst>
              <a:ext uri="{FF2B5EF4-FFF2-40B4-BE49-F238E27FC236}">
                <a16:creationId xmlns:a16="http://schemas.microsoft.com/office/drawing/2014/main" id="{55CF8E36-6BC5-6B4D-5E98-06C696A5BC27}"/>
              </a:ext>
            </a:extLst>
          </p:cNvPr>
          <p:cNvCxnSpPr>
            <a:endCxn id="19" idx="2"/>
          </p:cNvCxnSpPr>
          <p:nvPr/>
        </p:nvCxnSpPr>
        <p:spPr>
          <a:xfrm flipV="1">
            <a:off x="6042122" y="4090147"/>
            <a:ext cx="946405" cy="10054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0">
            <a:extLst>
              <a:ext uri="{FF2B5EF4-FFF2-40B4-BE49-F238E27FC236}">
                <a16:creationId xmlns:a16="http://schemas.microsoft.com/office/drawing/2014/main" id="{9B4E404C-5D31-4E06-F387-E70E4B462AB9}"/>
              </a:ext>
            </a:extLst>
          </p:cNvPr>
          <p:cNvCxnSpPr>
            <a:endCxn id="20" idx="2"/>
          </p:cNvCxnSpPr>
          <p:nvPr/>
        </p:nvCxnSpPr>
        <p:spPr>
          <a:xfrm>
            <a:off x="6042122" y="5095619"/>
            <a:ext cx="935904" cy="105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內容版面配置區 3">
            <a:extLst>
              <a:ext uri="{FF2B5EF4-FFF2-40B4-BE49-F238E27FC236}">
                <a16:creationId xmlns:a16="http://schemas.microsoft.com/office/drawing/2014/main" id="{B7B743E3-3595-192D-1160-AAC9DD669574}"/>
              </a:ext>
            </a:extLst>
          </p:cNvPr>
          <p:cNvGraphicFramePr>
            <a:graphicFrameLocks/>
          </p:cNvGraphicFramePr>
          <p:nvPr/>
        </p:nvGraphicFramePr>
        <p:xfrm>
          <a:off x="4016739" y="3534906"/>
          <a:ext cx="1492457" cy="142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73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marL="47485" marR="47485" marT="23736" marB="2373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3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36" marB="2373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3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36" marB="2373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3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36" marB="2373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3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36" marB="2373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36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marL="47485" marR="47485" marT="23736" marB="2373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47485" marR="47485" marT="23736" marB="2373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871" name="矩形 68">
            <a:extLst>
              <a:ext uri="{FF2B5EF4-FFF2-40B4-BE49-F238E27FC236}">
                <a16:creationId xmlns:a16="http://schemas.microsoft.com/office/drawing/2014/main" id="{9259D5DC-E21F-ACF9-7D94-69D06B843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5372" y="124700"/>
            <a:ext cx="5537606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646" b="1" i="1" u="sng"/>
              <a:t>Convolution v.s. Fully Connected</a:t>
            </a:r>
            <a:endParaRPr lang="zh-TW" altLang="en-US" sz="2646" b="1" i="1" u="sng"/>
          </a:p>
        </p:txBody>
      </p:sp>
      <p:sp>
        <p:nvSpPr>
          <p:cNvPr id="72872" name="文字方塊 69">
            <a:extLst>
              <a:ext uri="{FF2B5EF4-FFF2-40B4-BE49-F238E27FC236}">
                <a16:creationId xmlns:a16="http://schemas.microsoft.com/office/drawing/2014/main" id="{B65F2841-8A22-5B50-F056-2A78ECA79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2277" y="3876189"/>
            <a:ext cx="1601405" cy="80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315"/>
              <a:t>Fully-connected</a:t>
            </a:r>
            <a:endParaRPr lang="zh-TW" altLang="en-US" sz="2315"/>
          </a:p>
        </p:txBody>
      </p:sp>
      <p:sp>
        <p:nvSpPr>
          <p:cNvPr id="37" name="矩形 71">
            <a:extLst>
              <a:ext uri="{FF2B5EF4-FFF2-40B4-BE49-F238E27FC236}">
                <a16:creationId xmlns:a16="http://schemas.microsoft.com/office/drawing/2014/main" id="{A6B60004-D94F-6F60-03C2-91490E0DA7C9}"/>
              </a:ext>
            </a:extLst>
          </p:cNvPr>
          <p:cNvSpPr/>
          <p:nvPr/>
        </p:nvSpPr>
        <p:spPr>
          <a:xfrm>
            <a:off x="6828386" y="3139804"/>
            <a:ext cx="757386" cy="227347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38" name="矩形 72">
            <a:extLst>
              <a:ext uri="{FF2B5EF4-FFF2-40B4-BE49-F238E27FC236}">
                <a16:creationId xmlns:a16="http://schemas.microsoft.com/office/drawing/2014/main" id="{67773E1B-4528-DF38-D925-D93D12E10C42}"/>
              </a:ext>
            </a:extLst>
          </p:cNvPr>
          <p:cNvSpPr/>
          <p:nvPr/>
        </p:nvSpPr>
        <p:spPr>
          <a:xfrm>
            <a:off x="5947613" y="1019912"/>
            <a:ext cx="1723480" cy="17011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467C329E-AC07-E709-E7FC-7552E8A9909C}"/>
              </a:ext>
            </a:extLst>
          </p:cNvPr>
          <p:cNvGraphicFramePr>
            <a:graphicFrameLocks/>
          </p:cNvGraphicFramePr>
          <p:nvPr/>
        </p:nvGraphicFramePr>
        <p:xfrm>
          <a:off x="1592316" y="1529211"/>
          <a:ext cx="2375855" cy="2268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3781" name="文字方塊 4">
            <a:extLst>
              <a:ext uri="{FF2B5EF4-FFF2-40B4-BE49-F238E27FC236}">
                <a16:creationId xmlns:a16="http://schemas.microsoft.com/office/drawing/2014/main" id="{03F25AFE-C661-BED3-0283-E07115C94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966" y="3836811"/>
            <a:ext cx="1941376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6 x 6 image</a:t>
            </a:r>
            <a:endParaRPr lang="zh-TW" altLang="en-US" sz="1985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0B33FFA-C291-F655-B0D2-194ED1E5599F}"/>
              </a:ext>
            </a:extLst>
          </p:cNvPr>
          <p:cNvGraphicFramePr>
            <a:graphicFrameLocks noGrp="1"/>
          </p:cNvGraphicFramePr>
          <p:nvPr/>
        </p:nvGraphicFramePr>
        <p:xfrm>
          <a:off x="1592316" y="126012"/>
          <a:ext cx="1341505" cy="1134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B88DF4AF-A325-601A-E251-AE5DC9652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8119" y="195583"/>
            <a:ext cx="1197116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Filter 1</a:t>
            </a:r>
            <a:endParaRPr lang="zh-TW" altLang="en-US" sz="1985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97B32D-9F30-9C0F-128D-64D63283F2EA}"/>
              </a:ext>
            </a:extLst>
          </p:cNvPr>
          <p:cNvSpPr/>
          <p:nvPr/>
        </p:nvSpPr>
        <p:spPr>
          <a:xfrm>
            <a:off x="1592315" y="1529211"/>
            <a:ext cx="1172177" cy="1143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pic>
        <p:nvPicPr>
          <p:cNvPr id="9" name="圖片 31">
            <a:extLst>
              <a:ext uri="{FF2B5EF4-FFF2-40B4-BE49-F238E27FC236}">
                <a16:creationId xmlns:a16="http://schemas.microsoft.com/office/drawing/2014/main" id="{91A84245-CDFC-CB02-65FA-57F68729B5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32379" y="989721"/>
            <a:ext cx="1852118" cy="1841617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</p:spPr>
      </p:pic>
      <p:cxnSp>
        <p:nvCxnSpPr>
          <p:cNvPr id="10" name="直線單箭頭接點 33">
            <a:extLst>
              <a:ext uri="{FF2B5EF4-FFF2-40B4-BE49-F238E27FC236}">
                <a16:creationId xmlns:a16="http://schemas.microsoft.com/office/drawing/2014/main" id="{8D7810D5-16A5-9D3F-1E23-3F20FE113D58}"/>
              </a:ext>
            </a:extLst>
          </p:cNvPr>
          <p:cNvCxnSpPr/>
          <p:nvPr/>
        </p:nvCxnSpPr>
        <p:spPr>
          <a:xfrm>
            <a:off x="2933821" y="693067"/>
            <a:ext cx="711444" cy="4712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34">
            <a:extLst>
              <a:ext uri="{FF2B5EF4-FFF2-40B4-BE49-F238E27FC236}">
                <a16:creationId xmlns:a16="http://schemas.microsoft.com/office/drawing/2014/main" id="{B39C7596-81E9-CAB7-94E6-28CE2A433439}"/>
              </a:ext>
            </a:extLst>
          </p:cNvPr>
          <p:cNvCxnSpPr/>
          <p:nvPr/>
        </p:nvCxnSpPr>
        <p:spPr>
          <a:xfrm flipV="1">
            <a:off x="2782869" y="1299501"/>
            <a:ext cx="862396" cy="7980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37">
            <a:extLst>
              <a:ext uri="{FF2B5EF4-FFF2-40B4-BE49-F238E27FC236}">
                <a16:creationId xmlns:a16="http://schemas.microsoft.com/office/drawing/2014/main" id="{BCE1EA29-7A38-4662-459A-70FFDA069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3845" y="40693"/>
            <a:ext cx="320281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1</a:t>
            </a:r>
            <a:endParaRPr lang="zh-TW" altLang="en-US" sz="1985"/>
          </a:p>
        </p:txBody>
      </p:sp>
      <p:sp>
        <p:nvSpPr>
          <p:cNvPr id="13" name="文字方塊 38">
            <a:extLst>
              <a:ext uri="{FF2B5EF4-FFF2-40B4-BE49-F238E27FC236}">
                <a16:creationId xmlns:a16="http://schemas.microsoft.com/office/drawing/2014/main" id="{7B657681-42BF-5F4D-C965-D8C8D6500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3845" y="422667"/>
            <a:ext cx="320281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2</a:t>
            </a:r>
            <a:endParaRPr lang="zh-TW" altLang="en-US" sz="1985"/>
          </a:p>
        </p:txBody>
      </p:sp>
      <p:sp>
        <p:nvSpPr>
          <p:cNvPr id="14" name="文字方塊 39">
            <a:extLst>
              <a:ext uri="{FF2B5EF4-FFF2-40B4-BE49-F238E27FC236}">
                <a16:creationId xmlns:a16="http://schemas.microsoft.com/office/drawing/2014/main" id="{1A76671D-7A8B-195B-78B6-71D8A5255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3845" y="794141"/>
            <a:ext cx="320281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3</a:t>
            </a:r>
            <a:endParaRPr lang="zh-TW" altLang="en-US" sz="1985"/>
          </a:p>
        </p:txBody>
      </p:sp>
      <p:sp>
        <p:nvSpPr>
          <p:cNvPr id="15" name="文字方塊 40">
            <a:extLst>
              <a:ext uri="{FF2B5EF4-FFF2-40B4-BE49-F238E27FC236}">
                <a16:creationId xmlns:a16="http://schemas.microsoft.com/office/drawing/2014/main" id="{63A71F8A-18E3-2873-1E24-EE99FB74D5D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650959" y="1489344"/>
            <a:ext cx="678628" cy="44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315" b="1"/>
              <a:t>…</a:t>
            </a:r>
            <a:endParaRPr lang="zh-TW" altLang="en-US" sz="2315" b="1"/>
          </a:p>
        </p:txBody>
      </p:sp>
      <p:sp>
        <p:nvSpPr>
          <p:cNvPr id="17" name="文字方塊 42">
            <a:extLst>
              <a:ext uri="{FF2B5EF4-FFF2-40B4-BE49-F238E27FC236}">
                <a16:creationId xmlns:a16="http://schemas.microsoft.com/office/drawing/2014/main" id="{9C01B7D0-00A6-647C-CACA-08FE67EA44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6971" y="2234092"/>
            <a:ext cx="320281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8</a:t>
            </a:r>
            <a:endParaRPr lang="zh-TW" altLang="en-US" sz="1985"/>
          </a:p>
        </p:txBody>
      </p:sp>
      <p:sp>
        <p:nvSpPr>
          <p:cNvPr id="18" name="文字方塊 43">
            <a:extLst>
              <a:ext uri="{FF2B5EF4-FFF2-40B4-BE49-F238E27FC236}">
                <a16:creationId xmlns:a16="http://schemas.microsoft.com/office/drawing/2014/main" id="{1B75ED34-9463-7771-8E6B-DB1164CA5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6971" y="2605566"/>
            <a:ext cx="320281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9</a:t>
            </a:r>
            <a:endParaRPr lang="zh-TW" altLang="en-US" sz="1985"/>
          </a:p>
        </p:txBody>
      </p:sp>
      <p:sp>
        <p:nvSpPr>
          <p:cNvPr id="19" name="文字方塊 44">
            <a:extLst>
              <a:ext uri="{FF2B5EF4-FFF2-40B4-BE49-F238E27FC236}">
                <a16:creationId xmlns:a16="http://schemas.microsoft.com/office/drawing/2014/main" id="{01E35AB8-E393-B63E-B210-303C6BBAB4C9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765158" y="3289611"/>
            <a:ext cx="446293" cy="44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315" b="1"/>
              <a:t>…</a:t>
            </a:r>
            <a:endParaRPr lang="zh-TW" altLang="en-US" sz="2315" b="1"/>
          </a:p>
        </p:txBody>
      </p:sp>
      <p:sp>
        <p:nvSpPr>
          <p:cNvPr id="20" name="文字方塊 45">
            <a:extLst>
              <a:ext uri="{FF2B5EF4-FFF2-40B4-BE49-F238E27FC236}">
                <a16:creationId xmlns:a16="http://schemas.microsoft.com/office/drawing/2014/main" id="{FDA1D87B-6C1A-E213-908A-46E8356B3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5708" y="3670107"/>
            <a:ext cx="431855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13</a:t>
            </a:r>
            <a:endParaRPr lang="zh-TW" altLang="en-US" sz="1985"/>
          </a:p>
        </p:txBody>
      </p:sp>
      <p:sp>
        <p:nvSpPr>
          <p:cNvPr id="21" name="文字方塊 46">
            <a:extLst>
              <a:ext uri="{FF2B5EF4-FFF2-40B4-BE49-F238E27FC236}">
                <a16:creationId xmlns:a16="http://schemas.microsoft.com/office/drawing/2014/main" id="{6A93B230-C2E0-FB4C-5698-DCCD8F978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0458" y="4053394"/>
            <a:ext cx="433167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14</a:t>
            </a:r>
            <a:endParaRPr lang="zh-TW" altLang="en-US" sz="1985"/>
          </a:p>
        </p:txBody>
      </p:sp>
      <p:sp>
        <p:nvSpPr>
          <p:cNvPr id="22" name="文字方塊 47">
            <a:extLst>
              <a:ext uri="{FF2B5EF4-FFF2-40B4-BE49-F238E27FC236}">
                <a16:creationId xmlns:a16="http://schemas.microsoft.com/office/drawing/2014/main" id="{B762BD67-7FFB-DC9E-9CC3-8DCABC05F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0458" y="4448495"/>
            <a:ext cx="493548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15</a:t>
            </a:r>
            <a:endParaRPr lang="zh-TW" altLang="en-US" sz="1985"/>
          </a:p>
        </p:txBody>
      </p:sp>
      <p:sp>
        <p:nvSpPr>
          <p:cNvPr id="23" name="文字方塊 48">
            <a:extLst>
              <a:ext uri="{FF2B5EF4-FFF2-40B4-BE49-F238E27FC236}">
                <a16:creationId xmlns:a16="http://schemas.microsoft.com/office/drawing/2014/main" id="{FC9710EC-BF2C-8862-35DD-4287380D12D7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805193" y="5133197"/>
            <a:ext cx="350472" cy="44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315" b="1"/>
              <a:t>…</a:t>
            </a:r>
            <a:endParaRPr lang="zh-TW" altLang="en-US" sz="2315" b="1"/>
          </a:p>
        </p:txBody>
      </p:sp>
      <p:sp>
        <p:nvSpPr>
          <p:cNvPr id="24" name="文字方塊 49">
            <a:extLst>
              <a:ext uri="{FF2B5EF4-FFF2-40B4-BE49-F238E27FC236}">
                <a16:creationId xmlns:a16="http://schemas.microsoft.com/office/drawing/2014/main" id="{74385419-3E97-48E1-8FDB-E2C841D0E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2804" y="4385488"/>
            <a:ext cx="1959753" cy="1008738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Only connect to 9 inputs, not fully connected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25" name="文字方塊 50">
            <a:extLst>
              <a:ext uri="{FF2B5EF4-FFF2-40B4-BE49-F238E27FC236}">
                <a16:creationId xmlns:a16="http://schemas.microsoft.com/office/drawing/2014/main" id="{711F2AF5-3CC0-BE89-AA81-35096AA73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1721" y="1164302"/>
            <a:ext cx="321594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4:</a:t>
            </a:r>
            <a:endParaRPr lang="zh-TW" altLang="en-US" sz="1985"/>
          </a:p>
        </p:txBody>
      </p:sp>
      <p:sp>
        <p:nvSpPr>
          <p:cNvPr id="26" name="文字方塊 51">
            <a:extLst>
              <a:ext uri="{FF2B5EF4-FFF2-40B4-BE49-F238E27FC236}">
                <a16:creationId xmlns:a16="http://schemas.microsoft.com/office/drawing/2014/main" id="{88E8E9A7-B815-6111-3CF4-7263A2E37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5328" y="2945536"/>
            <a:ext cx="528989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10:</a:t>
            </a:r>
            <a:endParaRPr lang="zh-TW" altLang="en-US" sz="1985"/>
          </a:p>
        </p:txBody>
      </p:sp>
      <p:sp>
        <p:nvSpPr>
          <p:cNvPr id="27" name="文字方塊 52">
            <a:extLst>
              <a:ext uri="{FF2B5EF4-FFF2-40B4-BE49-F238E27FC236}">
                <a16:creationId xmlns:a16="http://schemas.microsoft.com/office/drawing/2014/main" id="{47D7399C-7DB9-A127-918E-D3210FCF87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6521" y="4787153"/>
            <a:ext cx="493548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16</a:t>
            </a:r>
            <a:endParaRPr lang="zh-TW" altLang="en-US" sz="1985"/>
          </a:p>
        </p:txBody>
      </p:sp>
      <p:sp>
        <p:nvSpPr>
          <p:cNvPr id="28" name="矩形 54">
            <a:extLst>
              <a:ext uri="{FF2B5EF4-FFF2-40B4-BE49-F238E27FC236}">
                <a16:creationId xmlns:a16="http://schemas.microsoft.com/office/drawing/2014/main" id="{B44DA138-69FF-D00E-9D69-2A8EC524A1D2}"/>
              </a:ext>
            </a:extLst>
          </p:cNvPr>
          <p:cNvSpPr/>
          <p:nvPr/>
        </p:nvSpPr>
        <p:spPr>
          <a:xfrm>
            <a:off x="6130069" y="120762"/>
            <a:ext cx="223147" cy="223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/>
              <a:t>1</a:t>
            </a:r>
            <a:endParaRPr lang="zh-TW" altLang="en-US" sz="1985" dirty="0"/>
          </a:p>
        </p:txBody>
      </p:sp>
      <p:sp>
        <p:nvSpPr>
          <p:cNvPr id="29" name="矩形 55">
            <a:extLst>
              <a:ext uri="{FF2B5EF4-FFF2-40B4-BE49-F238E27FC236}">
                <a16:creationId xmlns:a16="http://schemas.microsoft.com/office/drawing/2014/main" id="{9B60CCDB-183D-F570-D9FE-D93F599358D1}"/>
              </a:ext>
            </a:extLst>
          </p:cNvPr>
          <p:cNvSpPr/>
          <p:nvPr/>
        </p:nvSpPr>
        <p:spPr>
          <a:xfrm>
            <a:off x="6130069" y="507987"/>
            <a:ext cx="223147" cy="223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/>
              <a:t>0</a:t>
            </a:r>
            <a:endParaRPr lang="zh-TW" altLang="en-US" sz="1985" dirty="0"/>
          </a:p>
        </p:txBody>
      </p:sp>
      <p:sp>
        <p:nvSpPr>
          <p:cNvPr id="30" name="矩形 56">
            <a:extLst>
              <a:ext uri="{FF2B5EF4-FFF2-40B4-BE49-F238E27FC236}">
                <a16:creationId xmlns:a16="http://schemas.microsoft.com/office/drawing/2014/main" id="{9F044D91-09EE-963A-9501-09AED9391DD9}"/>
              </a:ext>
            </a:extLst>
          </p:cNvPr>
          <p:cNvSpPr/>
          <p:nvPr/>
        </p:nvSpPr>
        <p:spPr>
          <a:xfrm>
            <a:off x="6130069" y="874210"/>
            <a:ext cx="223147" cy="223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/>
              <a:t>0</a:t>
            </a:r>
            <a:endParaRPr lang="zh-TW" altLang="en-US" sz="1985" dirty="0"/>
          </a:p>
        </p:txBody>
      </p:sp>
      <p:sp>
        <p:nvSpPr>
          <p:cNvPr id="31" name="矩形 57">
            <a:extLst>
              <a:ext uri="{FF2B5EF4-FFF2-40B4-BE49-F238E27FC236}">
                <a16:creationId xmlns:a16="http://schemas.microsoft.com/office/drawing/2014/main" id="{EAB7B8F9-106E-1E6E-D484-021C0F264E4A}"/>
              </a:ext>
            </a:extLst>
          </p:cNvPr>
          <p:cNvSpPr/>
          <p:nvPr/>
        </p:nvSpPr>
        <p:spPr>
          <a:xfrm>
            <a:off x="6130069" y="1254872"/>
            <a:ext cx="223147" cy="22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/>
              <a:t>0</a:t>
            </a:r>
            <a:endParaRPr lang="zh-TW" altLang="en-US" sz="1985" dirty="0"/>
          </a:p>
        </p:txBody>
      </p:sp>
      <p:sp>
        <p:nvSpPr>
          <p:cNvPr id="32" name="矩形 58">
            <a:extLst>
              <a:ext uri="{FF2B5EF4-FFF2-40B4-BE49-F238E27FC236}">
                <a16:creationId xmlns:a16="http://schemas.microsoft.com/office/drawing/2014/main" id="{AB42038B-ABBA-30E4-39F1-FF3EEED94E3C}"/>
              </a:ext>
            </a:extLst>
          </p:cNvPr>
          <p:cNvSpPr/>
          <p:nvPr/>
        </p:nvSpPr>
        <p:spPr>
          <a:xfrm>
            <a:off x="6130069" y="1947939"/>
            <a:ext cx="223147" cy="223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/>
              <a:t>0</a:t>
            </a:r>
            <a:endParaRPr lang="zh-TW" altLang="en-US" sz="1985" dirty="0"/>
          </a:p>
        </p:txBody>
      </p:sp>
      <p:sp>
        <p:nvSpPr>
          <p:cNvPr id="33" name="矩形 59">
            <a:extLst>
              <a:ext uri="{FF2B5EF4-FFF2-40B4-BE49-F238E27FC236}">
                <a16:creationId xmlns:a16="http://schemas.microsoft.com/office/drawing/2014/main" id="{C1352296-8A2B-E7E7-5AF7-D852EBA6E25D}"/>
              </a:ext>
            </a:extLst>
          </p:cNvPr>
          <p:cNvSpPr/>
          <p:nvPr/>
        </p:nvSpPr>
        <p:spPr>
          <a:xfrm>
            <a:off x="6130069" y="2336477"/>
            <a:ext cx="223147" cy="223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/>
              <a:t>1</a:t>
            </a:r>
            <a:endParaRPr lang="zh-TW" altLang="en-US" sz="1985" dirty="0"/>
          </a:p>
        </p:txBody>
      </p:sp>
      <p:sp>
        <p:nvSpPr>
          <p:cNvPr id="34" name="矩形 60">
            <a:extLst>
              <a:ext uri="{FF2B5EF4-FFF2-40B4-BE49-F238E27FC236}">
                <a16:creationId xmlns:a16="http://schemas.microsoft.com/office/drawing/2014/main" id="{24E2C527-12D4-63DA-E9A7-4B14D0C4FA6B}"/>
              </a:ext>
            </a:extLst>
          </p:cNvPr>
          <p:cNvSpPr/>
          <p:nvPr/>
        </p:nvSpPr>
        <p:spPr>
          <a:xfrm>
            <a:off x="6130069" y="2701387"/>
            <a:ext cx="223147" cy="223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/>
              <a:t>0</a:t>
            </a:r>
            <a:endParaRPr lang="zh-TW" altLang="en-US" sz="1985" dirty="0"/>
          </a:p>
        </p:txBody>
      </p:sp>
      <p:sp>
        <p:nvSpPr>
          <p:cNvPr id="35" name="矩形 61">
            <a:extLst>
              <a:ext uri="{FF2B5EF4-FFF2-40B4-BE49-F238E27FC236}">
                <a16:creationId xmlns:a16="http://schemas.microsoft.com/office/drawing/2014/main" id="{BBE91D61-8229-1226-6353-0656BBAB823B}"/>
              </a:ext>
            </a:extLst>
          </p:cNvPr>
          <p:cNvSpPr/>
          <p:nvPr/>
        </p:nvSpPr>
        <p:spPr>
          <a:xfrm>
            <a:off x="6130069" y="3083362"/>
            <a:ext cx="223147" cy="223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/>
              <a:t>0</a:t>
            </a:r>
            <a:endParaRPr lang="zh-TW" altLang="en-US" sz="1985" dirty="0"/>
          </a:p>
        </p:txBody>
      </p:sp>
      <p:sp>
        <p:nvSpPr>
          <p:cNvPr id="36" name="矩形 62">
            <a:extLst>
              <a:ext uri="{FF2B5EF4-FFF2-40B4-BE49-F238E27FC236}">
                <a16:creationId xmlns:a16="http://schemas.microsoft.com/office/drawing/2014/main" id="{EFB56BEC-98C2-5E1F-A0AC-02ED928CC4DF}"/>
              </a:ext>
            </a:extLst>
          </p:cNvPr>
          <p:cNvSpPr/>
          <p:nvPr/>
        </p:nvSpPr>
        <p:spPr>
          <a:xfrm>
            <a:off x="6130069" y="3737051"/>
            <a:ext cx="223147" cy="223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/>
              <a:t>0</a:t>
            </a:r>
            <a:endParaRPr lang="zh-TW" altLang="en-US" sz="1985" dirty="0"/>
          </a:p>
        </p:txBody>
      </p:sp>
      <p:sp>
        <p:nvSpPr>
          <p:cNvPr id="37" name="矩形 63">
            <a:extLst>
              <a:ext uri="{FF2B5EF4-FFF2-40B4-BE49-F238E27FC236}">
                <a16:creationId xmlns:a16="http://schemas.microsoft.com/office/drawing/2014/main" id="{328DB9ED-FB9E-73F8-1B9F-B1C2E1A69E95}"/>
              </a:ext>
            </a:extLst>
          </p:cNvPr>
          <p:cNvSpPr/>
          <p:nvPr/>
        </p:nvSpPr>
        <p:spPr>
          <a:xfrm>
            <a:off x="6130069" y="4124275"/>
            <a:ext cx="223147" cy="223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/>
              <a:t>0</a:t>
            </a:r>
            <a:endParaRPr lang="zh-TW" altLang="en-US" sz="1985" dirty="0"/>
          </a:p>
        </p:txBody>
      </p:sp>
      <p:sp>
        <p:nvSpPr>
          <p:cNvPr id="38" name="矩形 64">
            <a:extLst>
              <a:ext uri="{FF2B5EF4-FFF2-40B4-BE49-F238E27FC236}">
                <a16:creationId xmlns:a16="http://schemas.microsoft.com/office/drawing/2014/main" id="{8202592F-BEE7-679F-B7A9-D68DC666DD57}"/>
              </a:ext>
            </a:extLst>
          </p:cNvPr>
          <p:cNvSpPr/>
          <p:nvPr/>
        </p:nvSpPr>
        <p:spPr>
          <a:xfrm>
            <a:off x="6130069" y="4490499"/>
            <a:ext cx="223147" cy="223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/>
              <a:t>1</a:t>
            </a:r>
            <a:endParaRPr lang="zh-TW" altLang="en-US" sz="1985" dirty="0"/>
          </a:p>
        </p:txBody>
      </p:sp>
      <p:sp>
        <p:nvSpPr>
          <p:cNvPr id="39" name="矩形 65">
            <a:extLst>
              <a:ext uri="{FF2B5EF4-FFF2-40B4-BE49-F238E27FC236}">
                <a16:creationId xmlns:a16="http://schemas.microsoft.com/office/drawing/2014/main" id="{4D50A7B1-2399-FE84-6DE9-A2FD1F365A60}"/>
              </a:ext>
            </a:extLst>
          </p:cNvPr>
          <p:cNvSpPr/>
          <p:nvPr/>
        </p:nvSpPr>
        <p:spPr>
          <a:xfrm>
            <a:off x="6130069" y="4872473"/>
            <a:ext cx="223147" cy="223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/>
              <a:t>1</a:t>
            </a:r>
            <a:endParaRPr lang="zh-TW" altLang="en-US" sz="1985" dirty="0"/>
          </a:p>
        </p:txBody>
      </p:sp>
      <p:cxnSp>
        <p:nvCxnSpPr>
          <p:cNvPr id="40" name="直線單箭頭接點 67">
            <a:extLst>
              <a:ext uri="{FF2B5EF4-FFF2-40B4-BE49-F238E27FC236}">
                <a16:creationId xmlns:a16="http://schemas.microsoft.com/office/drawing/2014/main" id="{0F9594DA-CDC6-1C63-2686-9BBC1D7FC74B}"/>
              </a:ext>
            </a:extLst>
          </p:cNvPr>
          <p:cNvCxnSpPr>
            <a:stCxn id="28" idx="3"/>
          </p:cNvCxnSpPr>
          <p:nvPr/>
        </p:nvCxnSpPr>
        <p:spPr>
          <a:xfrm>
            <a:off x="6353215" y="232336"/>
            <a:ext cx="1174801" cy="10553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68">
            <a:extLst>
              <a:ext uri="{FF2B5EF4-FFF2-40B4-BE49-F238E27FC236}">
                <a16:creationId xmlns:a16="http://schemas.microsoft.com/office/drawing/2014/main" id="{E9438A10-4004-B73A-0216-DDE22E943BB4}"/>
              </a:ext>
            </a:extLst>
          </p:cNvPr>
          <p:cNvCxnSpPr>
            <a:stCxn id="29" idx="3"/>
          </p:cNvCxnSpPr>
          <p:nvPr/>
        </p:nvCxnSpPr>
        <p:spPr>
          <a:xfrm>
            <a:off x="6353215" y="619560"/>
            <a:ext cx="1174801" cy="6681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70">
            <a:extLst>
              <a:ext uri="{FF2B5EF4-FFF2-40B4-BE49-F238E27FC236}">
                <a16:creationId xmlns:a16="http://schemas.microsoft.com/office/drawing/2014/main" id="{A9ADE7A4-E772-4E89-F2A0-7CC3E86A54D6}"/>
              </a:ext>
            </a:extLst>
          </p:cNvPr>
          <p:cNvCxnSpPr>
            <a:stCxn id="30" idx="3"/>
          </p:cNvCxnSpPr>
          <p:nvPr/>
        </p:nvCxnSpPr>
        <p:spPr>
          <a:xfrm>
            <a:off x="6353215" y="985784"/>
            <a:ext cx="1174801" cy="30190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78">
            <a:extLst>
              <a:ext uri="{FF2B5EF4-FFF2-40B4-BE49-F238E27FC236}">
                <a16:creationId xmlns:a16="http://schemas.microsoft.com/office/drawing/2014/main" id="{F1A108F9-FEAB-0B65-0194-EC0C8A5BE0C6}"/>
              </a:ext>
            </a:extLst>
          </p:cNvPr>
          <p:cNvCxnSpPr/>
          <p:nvPr/>
        </p:nvCxnSpPr>
        <p:spPr>
          <a:xfrm flipV="1">
            <a:off x="6368967" y="1320503"/>
            <a:ext cx="1117045" cy="73901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79">
            <a:extLst>
              <a:ext uri="{FF2B5EF4-FFF2-40B4-BE49-F238E27FC236}">
                <a16:creationId xmlns:a16="http://schemas.microsoft.com/office/drawing/2014/main" id="{4B2C676C-7631-3FD6-F0B1-94B16D92CD07}"/>
              </a:ext>
            </a:extLst>
          </p:cNvPr>
          <p:cNvCxnSpPr>
            <a:endCxn id="49" idx="2"/>
          </p:cNvCxnSpPr>
          <p:nvPr/>
        </p:nvCxnSpPr>
        <p:spPr>
          <a:xfrm flipV="1">
            <a:off x="6368967" y="1270623"/>
            <a:ext cx="1134110" cy="117086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80">
            <a:extLst>
              <a:ext uri="{FF2B5EF4-FFF2-40B4-BE49-F238E27FC236}">
                <a16:creationId xmlns:a16="http://schemas.microsoft.com/office/drawing/2014/main" id="{6EAABDD3-4EDB-CCE5-B550-7F181CAAC633}"/>
              </a:ext>
            </a:extLst>
          </p:cNvPr>
          <p:cNvCxnSpPr>
            <a:endCxn id="49" idx="2"/>
          </p:cNvCxnSpPr>
          <p:nvPr/>
        </p:nvCxnSpPr>
        <p:spPr>
          <a:xfrm flipV="1">
            <a:off x="6368967" y="1270624"/>
            <a:ext cx="1134110" cy="154102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81">
            <a:extLst>
              <a:ext uri="{FF2B5EF4-FFF2-40B4-BE49-F238E27FC236}">
                <a16:creationId xmlns:a16="http://schemas.microsoft.com/office/drawing/2014/main" id="{609B075C-50E2-571F-FB42-6B8C56A3CEB4}"/>
              </a:ext>
            </a:extLst>
          </p:cNvPr>
          <p:cNvCxnSpPr>
            <a:stCxn id="36" idx="3"/>
          </p:cNvCxnSpPr>
          <p:nvPr/>
        </p:nvCxnSpPr>
        <p:spPr>
          <a:xfrm flipV="1">
            <a:off x="6353215" y="1359882"/>
            <a:ext cx="1117045" cy="248874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82">
            <a:extLst>
              <a:ext uri="{FF2B5EF4-FFF2-40B4-BE49-F238E27FC236}">
                <a16:creationId xmlns:a16="http://schemas.microsoft.com/office/drawing/2014/main" id="{6FDE93F4-ECF4-57DE-F23B-2305F8B57EBA}"/>
              </a:ext>
            </a:extLst>
          </p:cNvPr>
          <p:cNvCxnSpPr>
            <a:endCxn id="49" idx="2"/>
          </p:cNvCxnSpPr>
          <p:nvPr/>
        </p:nvCxnSpPr>
        <p:spPr>
          <a:xfrm flipV="1">
            <a:off x="6353215" y="1270624"/>
            <a:ext cx="1149862" cy="294816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83">
            <a:extLst>
              <a:ext uri="{FF2B5EF4-FFF2-40B4-BE49-F238E27FC236}">
                <a16:creationId xmlns:a16="http://schemas.microsoft.com/office/drawing/2014/main" id="{C61F158C-5359-10BF-E73E-BB19574AD118}"/>
              </a:ext>
            </a:extLst>
          </p:cNvPr>
          <p:cNvCxnSpPr>
            <a:endCxn id="49" idx="2"/>
          </p:cNvCxnSpPr>
          <p:nvPr/>
        </p:nvCxnSpPr>
        <p:spPr>
          <a:xfrm flipV="1">
            <a:off x="6353215" y="1270623"/>
            <a:ext cx="1149862" cy="3318322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108">
            <a:extLst>
              <a:ext uri="{FF2B5EF4-FFF2-40B4-BE49-F238E27FC236}">
                <a16:creationId xmlns:a16="http://schemas.microsoft.com/office/drawing/2014/main" id="{E1DC56FB-60BE-BE90-CADD-A870AF7E2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3077" y="973969"/>
            <a:ext cx="595933" cy="594621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50" name="橢圓 116">
            <a:extLst>
              <a:ext uri="{FF2B5EF4-FFF2-40B4-BE49-F238E27FC236}">
                <a16:creationId xmlns:a16="http://schemas.microsoft.com/office/drawing/2014/main" id="{58057024-9D5E-92AE-0D71-6624DF49CF7B}"/>
              </a:ext>
            </a:extLst>
          </p:cNvPr>
          <p:cNvSpPr/>
          <p:nvPr/>
        </p:nvSpPr>
        <p:spPr>
          <a:xfrm>
            <a:off x="1630382" y="132576"/>
            <a:ext cx="376724" cy="376724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51" name="橢圓 117">
            <a:extLst>
              <a:ext uri="{FF2B5EF4-FFF2-40B4-BE49-F238E27FC236}">
                <a16:creationId xmlns:a16="http://schemas.microsoft.com/office/drawing/2014/main" id="{3EB17FEE-E8CE-6050-AD7A-0E7EECDED48E}"/>
              </a:ext>
            </a:extLst>
          </p:cNvPr>
          <p:cNvSpPr/>
          <p:nvPr/>
        </p:nvSpPr>
        <p:spPr>
          <a:xfrm>
            <a:off x="2087176" y="108948"/>
            <a:ext cx="376724" cy="37672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52" name="橢圓 118">
            <a:extLst>
              <a:ext uri="{FF2B5EF4-FFF2-40B4-BE49-F238E27FC236}">
                <a16:creationId xmlns:a16="http://schemas.microsoft.com/office/drawing/2014/main" id="{36452C05-AE3D-7156-CFB5-7432E8AEC1DD}"/>
              </a:ext>
            </a:extLst>
          </p:cNvPr>
          <p:cNvSpPr/>
          <p:nvPr/>
        </p:nvSpPr>
        <p:spPr>
          <a:xfrm>
            <a:off x="2509842" y="120762"/>
            <a:ext cx="376724" cy="375411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53" name="橢圓 119">
            <a:extLst>
              <a:ext uri="{FF2B5EF4-FFF2-40B4-BE49-F238E27FC236}">
                <a16:creationId xmlns:a16="http://schemas.microsoft.com/office/drawing/2014/main" id="{F1AA7729-21CF-D46C-887C-5401BD68E9BB}"/>
              </a:ext>
            </a:extLst>
          </p:cNvPr>
          <p:cNvSpPr/>
          <p:nvPr/>
        </p:nvSpPr>
        <p:spPr>
          <a:xfrm>
            <a:off x="1630382" y="511925"/>
            <a:ext cx="376724" cy="376724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54" name="橢圓 120">
            <a:extLst>
              <a:ext uri="{FF2B5EF4-FFF2-40B4-BE49-F238E27FC236}">
                <a16:creationId xmlns:a16="http://schemas.microsoft.com/office/drawing/2014/main" id="{60CF31E2-D956-78F8-BAA8-53B375B67A0F}"/>
              </a:ext>
            </a:extLst>
          </p:cNvPr>
          <p:cNvSpPr/>
          <p:nvPr/>
        </p:nvSpPr>
        <p:spPr>
          <a:xfrm>
            <a:off x="2087176" y="488298"/>
            <a:ext cx="376724" cy="376724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55" name="橢圓 121">
            <a:extLst>
              <a:ext uri="{FF2B5EF4-FFF2-40B4-BE49-F238E27FC236}">
                <a16:creationId xmlns:a16="http://schemas.microsoft.com/office/drawing/2014/main" id="{3CBCE3C6-03F3-EC53-33FC-7E3F5BB79CFF}"/>
              </a:ext>
            </a:extLst>
          </p:cNvPr>
          <p:cNvSpPr/>
          <p:nvPr/>
        </p:nvSpPr>
        <p:spPr>
          <a:xfrm>
            <a:off x="2509842" y="498799"/>
            <a:ext cx="376724" cy="376724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56" name="橢圓 122">
            <a:extLst>
              <a:ext uri="{FF2B5EF4-FFF2-40B4-BE49-F238E27FC236}">
                <a16:creationId xmlns:a16="http://schemas.microsoft.com/office/drawing/2014/main" id="{A4454C48-C979-CEDD-A6A5-82BD0F23D3ED}"/>
              </a:ext>
            </a:extLst>
          </p:cNvPr>
          <p:cNvSpPr/>
          <p:nvPr/>
        </p:nvSpPr>
        <p:spPr>
          <a:xfrm>
            <a:off x="1640883" y="888649"/>
            <a:ext cx="376724" cy="376724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57" name="橢圓 123">
            <a:extLst>
              <a:ext uri="{FF2B5EF4-FFF2-40B4-BE49-F238E27FC236}">
                <a16:creationId xmlns:a16="http://schemas.microsoft.com/office/drawing/2014/main" id="{1AE4DA4F-E434-F61E-0CFA-95B1280E6FCD}"/>
              </a:ext>
            </a:extLst>
          </p:cNvPr>
          <p:cNvSpPr/>
          <p:nvPr/>
        </p:nvSpPr>
        <p:spPr>
          <a:xfrm>
            <a:off x="2097677" y="865022"/>
            <a:ext cx="376724" cy="376724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58" name="橢圓 124">
            <a:extLst>
              <a:ext uri="{FF2B5EF4-FFF2-40B4-BE49-F238E27FC236}">
                <a16:creationId xmlns:a16="http://schemas.microsoft.com/office/drawing/2014/main" id="{64512F28-7CB2-DA49-8F22-AAA419AF95CA}"/>
              </a:ext>
            </a:extLst>
          </p:cNvPr>
          <p:cNvSpPr/>
          <p:nvPr/>
        </p:nvSpPr>
        <p:spPr>
          <a:xfrm>
            <a:off x="2520343" y="875523"/>
            <a:ext cx="376724" cy="376724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59" name="文字方塊 66">
            <a:extLst>
              <a:ext uri="{FF2B5EF4-FFF2-40B4-BE49-F238E27FC236}">
                <a16:creationId xmlns:a16="http://schemas.microsoft.com/office/drawing/2014/main" id="{929E8CC1-4309-6CEA-8168-DE9108BC7C29}"/>
              </a:ext>
            </a:extLst>
          </p:cNvPr>
          <p:cNvSpPr txBox="1"/>
          <p:nvPr/>
        </p:nvSpPr>
        <p:spPr>
          <a:xfrm>
            <a:off x="1576564" y="4348051"/>
            <a:ext cx="2709263" cy="44858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TW" sz="2315" dirty="0">
                <a:solidFill>
                  <a:srgbClr val="000000"/>
                </a:solidFill>
              </a:rPr>
              <a:t>fewer parameters!</a:t>
            </a:r>
            <a:endParaRPr lang="zh-TW" altLang="en-US" sz="2315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9C3CB951-8F71-4DCE-EA4E-A6CE3F8D0FE6}"/>
              </a:ext>
            </a:extLst>
          </p:cNvPr>
          <p:cNvGraphicFramePr>
            <a:graphicFrameLocks/>
          </p:cNvGraphicFramePr>
          <p:nvPr/>
        </p:nvGraphicFramePr>
        <p:xfrm>
          <a:off x="1592316" y="1529211"/>
          <a:ext cx="2375855" cy="2268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73009266-886A-D392-19F3-B3B055A2DEE4}"/>
              </a:ext>
            </a:extLst>
          </p:cNvPr>
          <p:cNvGraphicFramePr>
            <a:graphicFrameLocks noGrp="1"/>
          </p:cNvGraphicFramePr>
          <p:nvPr/>
        </p:nvGraphicFramePr>
        <p:xfrm>
          <a:off x="1592316" y="126012"/>
          <a:ext cx="1341505" cy="1134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4823" name="文字方塊 6">
            <a:extLst>
              <a:ext uri="{FF2B5EF4-FFF2-40B4-BE49-F238E27FC236}">
                <a16:creationId xmlns:a16="http://schemas.microsoft.com/office/drawing/2014/main" id="{2005A457-B235-C5AD-3CB9-E784CFFE0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821" y="501424"/>
            <a:ext cx="1197116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Filter 1</a:t>
            </a:r>
            <a:endParaRPr lang="zh-TW" altLang="en-US" sz="1985"/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31F127F5-DBC0-0272-AC92-CBBD49D72F7F}"/>
              </a:ext>
            </a:extLst>
          </p:cNvPr>
          <p:cNvSpPr/>
          <p:nvPr/>
        </p:nvSpPr>
        <p:spPr>
          <a:xfrm>
            <a:off x="2014981" y="1517397"/>
            <a:ext cx="1172177" cy="11419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74825" name="文字方塊 37">
            <a:extLst>
              <a:ext uri="{FF2B5EF4-FFF2-40B4-BE49-F238E27FC236}">
                <a16:creationId xmlns:a16="http://schemas.microsoft.com/office/drawing/2014/main" id="{85F7BF0D-8F92-1C26-8E5D-7B7537B44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3845" y="40693"/>
            <a:ext cx="320281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1:</a:t>
            </a:r>
            <a:endParaRPr lang="zh-TW" altLang="en-US" sz="1985"/>
          </a:p>
        </p:txBody>
      </p:sp>
      <p:sp>
        <p:nvSpPr>
          <p:cNvPr id="74826" name="文字方塊 38">
            <a:extLst>
              <a:ext uri="{FF2B5EF4-FFF2-40B4-BE49-F238E27FC236}">
                <a16:creationId xmlns:a16="http://schemas.microsoft.com/office/drawing/2014/main" id="{5CE13337-906F-798C-476F-C2A7485F1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3845" y="422667"/>
            <a:ext cx="320281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2:</a:t>
            </a:r>
            <a:endParaRPr lang="zh-TW" altLang="en-US" sz="1985"/>
          </a:p>
        </p:txBody>
      </p:sp>
      <p:sp>
        <p:nvSpPr>
          <p:cNvPr id="74827" name="文字方塊 39">
            <a:extLst>
              <a:ext uri="{FF2B5EF4-FFF2-40B4-BE49-F238E27FC236}">
                <a16:creationId xmlns:a16="http://schemas.microsoft.com/office/drawing/2014/main" id="{B7331D4E-5CE2-6B43-77FA-135178D35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3845" y="794141"/>
            <a:ext cx="320281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3:</a:t>
            </a:r>
            <a:endParaRPr lang="zh-TW" altLang="en-US" sz="1985"/>
          </a:p>
        </p:txBody>
      </p:sp>
      <p:sp>
        <p:nvSpPr>
          <p:cNvPr id="74828" name="文字方塊 40">
            <a:extLst>
              <a:ext uri="{FF2B5EF4-FFF2-40B4-BE49-F238E27FC236}">
                <a16:creationId xmlns:a16="http://schemas.microsoft.com/office/drawing/2014/main" id="{355E28F9-FF14-CCD9-B236-BEDE44AE2991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650959" y="1489344"/>
            <a:ext cx="678628" cy="44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315" b="1"/>
              <a:t>…</a:t>
            </a:r>
            <a:endParaRPr lang="zh-TW" altLang="en-US" sz="2315" b="1"/>
          </a:p>
        </p:txBody>
      </p:sp>
      <p:sp>
        <p:nvSpPr>
          <p:cNvPr id="74829" name="文字方塊 41">
            <a:extLst>
              <a:ext uri="{FF2B5EF4-FFF2-40B4-BE49-F238E27FC236}">
                <a16:creationId xmlns:a16="http://schemas.microsoft.com/office/drawing/2014/main" id="{4C36CB31-0B39-3643-4F4A-6DD752B53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6971" y="1852118"/>
            <a:ext cx="320281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7:</a:t>
            </a:r>
            <a:endParaRPr lang="zh-TW" altLang="en-US" sz="1985"/>
          </a:p>
        </p:txBody>
      </p:sp>
      <p:sp>
        <p:nvSpPr>
          <p:cNvPr id="74830" name="文字方塊 42">
            <a:extLst>
              <a:ext uri="{FF2B5EF4-FFF2-40B4-BE49-F238E27FC236}">
                <a16:creationId xmlns:a16="http://schemas.microsoft.com/office/drawing/2014/main" id="{6EEA3A73-5546-0AB5-119F-663C6C386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6971" y="2234092"/>
            <a:ext cx="320281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8:</a:t>
            </a:r>
            <a:endParaRPr lang="zh-TW" altLang="en-US" sz="1985"/>
          </a:p>
        </p:txBody>
      </p:sp>
      <p:sp>
        <p:nvSpPr>
          <p:cNvPr id="74831" name="文字方塊 43">
            <a:extLst>
              <a:ext uri="{FF2B5EF4-FFF2-40B4-BE49-F238E27FC236}">
                <a16:creationId xmlns:a16="http://schemas.microsoft.com/office/drawing/2014/main" id="{A8879362-055E-D23F-56F7-AD8F05751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6971" y="2605566"/>
            <a:ext cx="320281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9:</a:t>
            </a:r>
            <a:endParaRPr lang="zh-TW" altLang="en-US" sz="1985"/>
          </a:p>
        </p:txBody>
      </p:sp>
      <p:sp>
        <p:nvSpPr>
          <p:cNvPr id="74832" name="文字方塊 44">
            <a:extLst>
              <a:ext uri="{FF2B5EF4-FFF2-40B4-BE49-F238E27FC236}">
                <a16:creationId xmlns:a16="http://schemas.microsoft.com/office/drawing/2014/main" id="{12ADA216-98DF-8E30-010E-C616CF881C76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765158" y="3289611"/>
            <a:ext cx="446293" cy="44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315" b="1"/>
              <a:t>…</a:t>
            </a:r>
            <a:endParaRPr lang="zh-TW" altLang="en-US" sz="2315" b="1"/>
          </a:p>
        </p:txBody>
      </p:sp>
      <p:sp>
        <p:nvSpPr>
          <p:cNvPr id="74833" name="文字方塊 45">
            <a:extLst>
              <a:ext uri="{FF2B5EF4-FFF2-40B4-BE49-F238E27FC236}">
                <a16:creationId xmlns:a16="http://schemas.microsoft.com/office/drawing/2014/main" id="{56627064-7755-A4D8-B4AE-3A9E95CE0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5708" y="3670107"/>
            <a:ext cx="431855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13:</a:t>
            </a:r>
            <a:endParaRPr lang="zh-TW" altLang="en-US" sz="1985"/>
          </a:p>
        </p:txBody>
      </p:sp>
      <p:sp>
        <p:nvSpPr>
          <p:cNvPr id="74834" name="文字方塊 46">
            <a:extLst>
              <a:ext uri="{FF2B5EF4-FFF2-40B4-BE49-F238E27FC236}">
                <a16:creationId xmlns:a16="http://schemas.microsoft.com/office/drawing/2014/main" id="{B76CEC52-622A-4DA6-110A-ED7F62F69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0458" y="4053394"/>
            <a:ext cx="433167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14:</a:t>
            </a:r>
            <a:endParaRPr lang="zh-TW" altLang="en-US" sz="1985"/>
          </a:p>
        </p:txBody>
      </p:sp>
      <p:sp>
        <p:nvSpPr>
          <p:cNvPr id="74835" name="文字方塊 47">
            <a:extLst>
              <a:ext uri="{FF2B5EF4-FFF2-40B4-BE49-F238E27FC236}">
                <a16:creationId xmlns:a16="http://schemas.microsoft.com/office/drawing/2014/main" id="{B46086D2-9A83-3727-D104-C610CE707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0458" y="4448495"/>
            <a:ext cx="493548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15:</a:t>
            </a:r>
            <a:endParaRPr lang="zh-TW" altLang="en-US" sz="1985"/>
          </a:p>
        </p:txBody>
      </p:sp>
      <p:sp>
        <p:nvSpPr>
          <p:cNvPr id="74836" name="文字方塊 48">
            <a:extLst>
              <a:ext uri="{FF2B5EF4-FFF2-40B4-BE49-F238E27FC236}">
                <a16:creationId xmlns:a16="http://schemas.microsoft.com/office/drawing/2014/main" id="{B6B98DE3-DC65-2183-3CB9-9E7353F1ADD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805193" y="5133197"/>
            <a:ext cx="350472" cy="44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315" b="1"/>
              <a:t>…</a:t>
            </a:r>
            <a:endParaRPr lang="zh-TW" altLang="en-US" sz="2315" b="1"/>
          </a:p>
        </p:txBody>
      </p:sp>
      <p:sp>
        <p:nvSpPr>
          <p:cNvPr id="74837" name="文字方塊 50">
            <a:extLst>
              <a:ext uri="{FF2B5EF4-FFF2-40B4-BE49-F238E27FC236}">
                <a16:creationId xmlns:a16="http://schemas.microsoft.com/office/drawing/2014/main" id="{B9ECA8C2-5DAA-095D-F509-20C0E9827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1721" y="1164302"/>
            <a:ext cx="321594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4:</a:t>
            </a:r>
            <a:endParaRPr lang="zh-TW" altLang="en-US" sz="1985"/>
          </a:p>
        </p:txBody>
      </p:sp>
      <p:sp>
        <p:nvSpPr>
          <p:cNvPr id="74838" name="文字方塊 51">
            <a:extLst>
              <a:ext uri="{FF2B5EF4-FFF2-40B4-BE49-F238E27FC236}">
                <a16:creationId xmlns:a16="http://schemas.microsoft.com/office/drawing/2014/main" id="{9F760EB2-CB01-3D17-889C-AAE56B76E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5328" y="2945536"/>
            <a:ext cx="528989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10:</a:t>
            </a:r>
            <a:endParaRPr lang="zh-TW" altLang="en-US" sz="1985"/>
          </a:p>
        </p:txBody>
      </p:sp>
      <p:sp>
        <p:nvSpPr>
          <p:cNvPr id="74839" name="文字方塊 52">
            <a:extLst>
              <a:ext uri="{FF2B5EF4-FFF2-40B4-BE49-F238E27FC236}">
                <a16:creationId xmlns:a16="http://schemas.microsoft.com/office/drawing/2014/main" id="{3AC2847C-B84E-2B09-6527-45A1B003D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6521" y="4787153"/>
            <a:ext cx="493548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16:</a:t>
            </a:r>
            <a:endParaRPr lang="zh-TW" altLang="en-US" sz="1985"/>
          </a:p>
        </p:txBody>
      </p:sp>
      <p:sp>
        <p:nvSpPr>
          <p:cNvPr id="23" name="矩形 54">
            <a:extLst>
              <a:ext uri="{FF2B5EF4-FFF2-40B4-BE49-F238E27FC236}">
                <a16:creationId xmlns:a16="http://schemas.microsoft.com/office/drawing/2014/main" id="{297FBF0E-F0A7-54FA-2A19-7E9FDDEBEC25}"/>
              </a:ext>
            </a:extLst>
          </p:cNvPr>
          <p:cNvSpPr/>
          <p:nvPr/>
        </p:nvSpPr>
        <p:spPr>
          <a:xfrm>
            <a:off x="6130069" y="120762"/>
            <a:ext cx="223147" cy="223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/>
              <a:t>1</a:t>
            </a:r>
            <a:endParaRPr lang="zh-TW" altLang="en-US" sz="1985" dirty="0"/>
          </a:p>
        </p:txBody>
      </p:sp>
      <p:sp>
        <p:nvSpPr>
          <p:cNvPr id="24" name="矩形 55">
            <a:extLst>
              <a:ext uri="{FF2B5EF4-FFF2-40B4-BE49-F238E27FC236}">
                <a16:creationId xmlns:a16="http://schemas.microsoft.com/office/drawing/2014/main" id="{2657EAAC-A51B-3244-3A04-82450098E0BE}"/>
              </a:ext>
            </a:extLst>
          </p:cNvPr>
          <p:cNvSpPr/>
          <p:nvPr/>
        </p:nvSpPr>
        <p:spPr>
          <a:xfrm>
            <a:off x="6130069" y="507987"/>
            <a:ext cx="223147" cy="223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/>
              <a:t>0</a:t>
            </a:r>
            <a:endParaRPr lang="zh-TW" altLang="en-US" sz="1985" dirty="0"/>
          </a:p>
        </p:txBody>
      </p:sp>
      <p:sp>
        <p:nvSpPr>
          <p:cNvPr id="25" name="矩形 56">
            <a:extLst>
              <a:ext uri="{FF2B5EF4-FFF2-40B4-BE49-F238E27FC236}">
                <a16:creationId xmlns:a16="http://schemas.microsoft.com/office/drawing/2014/main" id="{09A642FC-53C2-68AF-3402-C1B7AE870974}"/>
              </a:ext>
            </a:extLst>
          </p:cNvPr>
          <p:cNvSpPr/>
          <p:nvPr/>
        </p:nvSpPr>
        <p:spPr>
          <a:xfrm>
            <a:off x="6130069" y="874210"/>
            <a:ext cx="223147" cy="223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/>
              <a:t>0</a:t>
            </a:r>
            <a:endParaRPr lang="zh-TW" altLang="en-US" sz="1985" dirty="0"/>
          </a:p>
        </p:txBody>
      </p:sp>
      <p:sp>
        <p:nvSpPr>
          <p:cNvPr id="26" name="矩形 57">
            <a:extLst>
              <a:ext uri="{FF2B5EF4-FFF2-40B4-BE49-F238E27FC236}">
                <a16:creationId xmlns:a16="http://schemas.microsoft.com/office/drawing/2014/main" id="{D815154D-1CB7-E5E4-DF59-B399F401C66B}"/>
              </a:ext>
            </a:extLst>
          </p:cNvPr>
          <p:cNvSpPr/>
          <p:nvPr/>
        </p:nvSpPr>
        <p:spPr>
          <a:xfrm>
            <a:off x="6130069" y="1254872"/>
            <a:ext cx="223147" cy="22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/>
              <a:t>0</a:t>
            </a:r>
            <a:endParaRPr lang="zh-TW" altLang="en-US" sz="1985" dirty="0"/>
          </a:p>
        </p:txBody>
      </p:sp>
      <p:sp>
        <p:nvSpPr>
          <p:cNvPr id="27" name="矩形 58">
            <a:extLst>
              <a:ext uri="{FF2B5EF4-FFF2-40B4-BE49-F238E27FC236}">
                <a16:creationId xmlns:a16="http://schemas.microsoft.com/office/drawing/2014/main" id="{ED6F6307-30D6-6E68-9A7B-30D3B6E2FC0A}"/>
              </a:ext>
            </a:extLst>
          </p:cNvPr>
          <p:cNvSpPr/>
          <p:nvPr/>
        </p:nvSpPr>
        <p:spPr>
          <a:xfrm>
            <a:off x="6130069" y="1947939"/>
            <a:ext cx="223147" cy="223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/>
              <a:t>0</a:t>
            </a:r>
            <a:endParaRPr lang="zh-TW" altLang="en-US" sz="1985" dirty="0"/>
          </a:p>
        </p:txBody>
      </p:sp>
      <p:sp>
        <p:nvSpPr>
          <p:cNvPr id="28" name="矩形 59">
            <a:extLst>
              <a:ext uri="{FF2B5EF4-FFF2-40B4-BE49-F238E27FC236}">
                <a16:creationId xmlns:a16="http://schemas.microsoft.com/office/drawing/2014/main" id="{4B8A4D77-3852-846F-7F30-1EB8B54E25C5}"/>
              </a:ext>
            </a:extLst>
          </p:cNvPr>
          <p:cNvSpPr/>
          <p:nvPr/>
        </p:nvSpPr>
        <p:spPr>
          <a:xfrm>
            <a:off x="6130069" y="2336477"/>
            <a:ext cx="223147" cy="223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/>
              <a:t>1</a:t>
            </a:r>
            <a:endParaRPr lang="zh-TW" altLang="en-US" sz="1985" dirty="0"/>
          </a:p>
        </p:txBody>
      </p:sp>
      <p:sp>
        <p:nvSpPr>
          <p:cNvPr id="29" name="矩形 60">
            <a:extLst>
              <a:ext uri="{FF2B5EF4-FFF2-40B4-BE49-F238E27FC236}">
                <a16:creationId xmlns:a16="http://schemas.microsoft.com/office/drawing/2014/main" id="{682CE82F-0213-8B5A-6902-F322724D4492}"/>
              </a:ext>
            </a:extLst>
          </p:cNvPr>
          <p:cNvSpPr/>
          <p:nvPr/>
        </p:nvSpPr>
        <p:spPr>
          <a:xfrm>
            <a:off x="6130069" y="2701387"/>
            <a:ext cx="223147" cy="223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/>
              <a:t>0</a:t>
            </a:r>
            <a:endParaRPr lang="zh-TW" altLang="en-US" sz="1985" dirty="0"/>
          </a:p>
        </p:txBody>
      </p:sp>
      <p:sp>
        <p:nvSpPr>
          <p:cNvPr id="30" name="矩形 61">
            <a:extLst>
              <a:ext uri="{FF2B5EF4-FFF2-40B4-BE49-F238E27FC236}">
                <a16:creationId xmlns:a16="http://schemas.microsoft.com/office/drawing/2014/main" id="{4F29BC25-2E1D-E243-DE49-C4CA77E91816}"/>
              </a:ext>
            </a:extLst>
          </p:cNvPr>
          <p:cNvSpPr/>
          <p:nvPr/>
        </p:nvSpPr>
        <p:spPr>
          <a:xfrm>
            <a:off x="6130069" y="3083362"/>
            <a:ext cx="223147" cy="223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/>
              <a:t>0</a:t>
            </a:r>
            <a:endParaRPr lang="zh-TW" altLang="en-US" sz="1985" dirty="0"/>
          </a:p>
        </p:txBody>
      </p:sp>
      <p:sp>
        <p:nvSpPr>
          <p:cNvPr id="31" name="矩形 62">
            <a:extLst>
              <a:ext uri="{FF2B5EF4-FFF2-40B4-BE49-F238E27FC236}">
                <a16:creationId xmlns:a16="http://schemas.microsoft.com/office/drawing/2014/main" id="{22BCFC56-CAE6-2983-78D3-203EF39D45F5}"/>
              </a:ext>
            </a:extLst>
          </p:cNvPr>
          <p:cNvSpPr/>
          <p:nvPr/>
        </p:nvSpPr>
        <p:spPr>
          <a:xfrm>
            <a:off x="6130069" y="3737051"/>
            <a:ext cx="223147" cy="223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/>
              <a:t>0</a:t>
            </a:r>
            <a:endParaRPr lang="zh-TW" altLang="en-US" sz="1985" dirty="0"/>
          </a:p>
        </p:txBody>
      </p:sp>
      <p:sp>
        <p:nvSpPr>
          <p:cNvPr id="32" name="矩形 63">
            <a:extLst>
              <a:ext uri="{FF2B5EF4-FFF2-40B4-BE49-F238E27FC236}">
                <a16:creationId xmlns:a16="http://schemas.microsoft.com/office/drawing/2014/main" id="{0FF5390D-DB10-A58A-CEE9-C618EAA0FA08}"/>
              </a:ext>
            </a:extLst>
          </p:cNvPr>
          <p:cNvSpPr/>
          <p:nvPr/>
        </p:nvSpPr>
        <p:spPr>
          <a:xfrm>
            <a:off x="6130069" y="4124275"/>
            <a:ext cx="223147" cy="223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/>
              <a:t>0</a:t>
            </a:r>
            <a:endParaRPr lang="zh-TW" altLang="en-US" sz="1985" dirty="0"/>
          </a:p>
        </p:txBody>
      </p:sp>
      <p:sp>
        <p:nvSpPr>
          <p:cNvPr id="33" name="矩形 64">
            <a:extLst>
              <a:ext uri="{FF2B5EF4-FFF2-40B4-BE49-F238E27FC236}">
                <a16:creationId xmlns:a16="http://schemas.microsoft.com/office/drawing/2014/main" id="{7ECD6537-C498-56E7-722F-420C80DD9D90}"/>
              </a:ext>
            </a:extLst>
          </p:cNvPr>
          <p:cNvSpPr/>
          <p:nvPr/>
        </p:nvSpPr>
        <p:spPr>
          <a:xfrm>
            <a:off x="6130069" y="4490499"/>
            <a:ext cx="223147" cy="223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/>
              <a:t>1</a:t>
            </a:r>
            <a:endParaRPr lang="zh-TW" altLang="en-US" sz="1985" dirty="0"/>
          </a:p>
        </p:txBody>
      </p:sp>
      <p:sp>
        <p:nvSpPr>
          <p:cNvPr id="34" name="矩形 65">
            <a:extLst>
              <a:ext uri="{FF2B5EF4-FFF2-40B4-BE49-F238E27FC236}">
                <a16:creationId xmlns:a16="http://schemas.microsoft.com/office/drawing/2014/main" id="{3C1D4E84-3220-646F-98AD-B5E47A057ACC}"/>
              </a:ext>
            </a:extLst>
          </p:cNvPr>
          <p:cNvSpPr/>
          <p:nvPr/>
        </p:nvSpPr>
        <p:spPr>
          <a:xfrm>
            <a:off x="6130069" y="4872473"/>
            <a:ext cx="223147" cy="223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/>
              <a:t>1</a:t>
            </a:r>
            <a:endParaRPr lang="zh-TW" altLang="en-US" sz="1985" dirty="0"/>
          </a:p>
        </p:txBody>
      </p:sp>
      <p:cxnSp>
        <p:nvCxnSpPr>
          <p:cNvPr id="35" name="直線單箭頭接點 67">
            <a:extLst>
              <a:ext uri="{FF2B5EF4-FFF2-40B4-BE49-F238E27FC236}">
                <a16:creationId xmlns:a16="http://schemas.microsoft.com/office/drawing/2014/main" id="{F691689D-49C2-44BF-C6E1-5CF6FCC56289}"/>
              </a:ext>
            </a:extLst>
          </p:cNvPr>
          <p:cNvCxnSpPr>
            <a:stCxn id="23" idx="3"/>
          </p:cNvCxnSpPr>
          <p:nvPr/>
        </p:nvCxnSpPr>
        <p:spPr>
          <a:xfrm>
            <a:off x="6353215" y="232336"/>
            <a:ext cx="1174801" cy="10553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68">
            <a:extLst>
              <a:ext uri="{FF2B5EF4-FFF2-40B4-BE49-F238E27FC236}">
                <a16:creationId xmlns:a16="http://schemas.microsoft.com/office/drawing/2014/main" id="{7E21A763-E94C-7528-611E-35D38F68D8D1}"/>
              </a:ext>
            </a:extLst>
          </p:cNvPr>
          <p:cNvCxnSpPr>
            <a:stCxn id="24" idx="3"/>
          </p:cNvCxnSpPr>
          <p:nvPr/>
        </p:nvCxnSpPr>
        <p:spPr>
          <a:xfrm>
            <a:off x="6353215" y="619560"/>
            <a:ext cx="1174801" cy="6681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70">
            <a:extLst>
              <a:ext uri="{FF2B5EF4-FFF2-40B4-BE49-F238E27FC236}">
                <a16:creationId xmlns:a16="http://schemas.microsoft.com/office/drawing/2014/main" id="{FE21D716-8B62-555F-F978-6B0934B52273}"/>
              </a:ext>
            </a:extLst>
          </p:cNvPr>
          <p:cNvCxnSpPr>
            <a:stCxn id="25" idx="3"/>
          </p:cNvCxnSpPr>
          <p:nvPr/>
        </p:nvCxnSpPr>
        <p:spPr>
          <a:xfrm>
            <a:off x="6353215" y="985784"/>
            <a:ext cx="1174801" cy="30190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78">
            <a:extLst>
              <a:ext uri="{FF2B5EF4-FFF2-40B4-BE49-F238E27FC236}">
                <a16:creationId xmlns:a16="http://schemas.microsoft.com/office/drawing/2014/main" id="{2D0ACDDE-8FE9-BE73-7CDB-1F5D0329CBBF}"/>
              </a:ext>
            </a:extLst>
          </p:cNvPr>
          <p:cNvCxnSpPr/>
          <p:nvPr/>
        </p:nvCxnSpPr>
        <p:spPr>
          <a:xfrm flipV="1">
            <a:off x="6368967" y="1320503"/>
            <a:ext cx="1117045" cy="73901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9">
            <a:extLst>
              <a:ext uri="{FF2B5EF4-FFF2-40B4-BE49-F238E27FC236}">
                <a16:creationId xmlns:a16="http://schemas.microsoft.com/office/drawing/2014/main" id="{700EF890-2F84-D8D4-4A1C-9CBF0648747B}"/>
              </a:ext>
            </a:extLst>
          </p:cNvPr>
          <p:cNvCxnSpPr>
            <a:endCxn id="44" idx="2"/>
          </p:cNvCxnSpPr>
          <p:nvPr/>
        </p:nvCxnSpPr>
        <p:spPr>
          <a:xfrm flipV="1">
            <a:off x="6368967" y="1270623"/>
            <a:ext cx="1134110" cy="117086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80">
            <a:extLst>
              <a:ext uri="{FF2B5EF4-FFF2-40B4-BE49-F238E27FC236}">
                <a16:creationId xmlns:a16="http://schemas.microsoft.com/office/drawing/2014/main" id="{98ABFFBA-24AC-0A39-C9DB-D63A1C9A63DB}"/>
              </a:ext>
            </a:extLst>
          </p:cNvPr>
          <p:cNvCxnSpPr>
            <a:endCxn id="44" idx="2"/>
          </p:cNvCxnSpPr>
          <p:nvPr/>
        </p:nvCxnSpPr>
        <p:spPr>
          <a:xfrm flipV="1">
            <a:off x="6368967" y="1270624"/>
            <a:ext cx="1134110" cy="154102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81">
            <a:extLst>
              <a:ext uri="{FF2B5EF4-FFF2-40B4-BE49-F238E27FC236}">
                <a16:creationId xmlns:a16="http://schemas.microsoft.com/office/drawing/2014/main" id="{83887777-DD64-2974-D757-E199C17964EE}"/>
              </a:ext>
            </a:extLst>
          </p:cNvPr>
          <p:cNvCxnSpPr>
            <a:stCxn id="31" idx="3"/>
          </p:cNvCxnSpPr>
          <p:nvPr/>
        </p:nvCxnSpPr>
        <p:spPr>
          <a:xfrm flipV="1">
            <a:off x="6353215" y="1359882"/>
            <a:ext cx="1117045" cy="248874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82">
            <a:extLst>
              <a:ext uri="{FF2B5EF4-FFF2-40B4-BE49-F238E27FC236}">
                <a16:creationId xmlns:a16="http://schemas.microsoft.com/office/drawing/2014/main" id="{881BBA39-A170-1B7C-CDDE-C57FCE0C43F4}"/>
              </a:ext>
            </a:extLst>
          </p:cNvPr>
          <p:cNvCxnSpPr>
            <a:endCxn id="44" idx="2"/>
          </p:cNvCxnSpPr>
          <p:nvPr/>
        </p:nvCxnSpPr>
        <p:spPr>
          <a:xfrm flipV="1">
            <a:off x="6353215" y="1270624"/>
            <a:ext cx="1149862" cy="294816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83">
            <a:extLst>
              <a:ext uri="{FF2B5EF4-FFF2-40B4-BE49-F238E27FC236}">
                <a16:creationId xmlns:a16="http://schemas.microsoft.com/office/drawing/2014/main" id="{F3DD7AFA-7911-6CDB-754B-205F13CBFB46}"/>
              </a:ext>
            </a:extLst>
          </p:cNvPr>
          <p:cNvCxnSpPr>
            <a:endCxn id="44" idx="2"/>
          </p:cNvCxnSpPr>
          <p:nvPr/>
        </p:nvCxnSpPr>
        <p:spPr>
          <a:xfrm flipV="1">
            <a:off x="6353215" y="1270623"/>
            <a:ext cx="1149862" cy="3318322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108">
            <a:extLst>
              <a:ext uri="{FF2B5EF4-FFF2-40B4-BE49-F238E27FC236}">
                <a16:creationId xmlns:a16="http://schemas.microsoft.com/office/drawing/2014/main" id="{A6EEB7C1-4426-8C11-FA02-CF564B902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3077" y="973969"/>
            <a:ext cx="595933" cy="594621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45" name="橢圓 109">
            <a:extLst>
              <a:ext uri="{FF2B5EF4-FFF2-40B4-BE49-F238E27FC236}">
                <a16:creationId xmlns:a16="http://schemas.microsoft.com/office/drawing/2014/main" id="{0B5D773D-0366-F2FB-CCE4-2BDB426E0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6012" y="2458552"/>
            <a:ext cx="595933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46" name="橢圓 116">
            <a:extLst>
              <a:ext uri="{FF2B5EF4-FFF2-40B4-BE49-F238E27FC236}">
                <a16:creationId xmlns:a16="http://schemas.microsoft.com/office/drawing/2014/main" id="{B86E9FC5-D383-DCA2-5150-9ECD80F8708E}"/>
              </a:ext>
            </a:extLst>
          </p:cNvPr>
          <p:cNvSpPr/>
          <p:nvPr/>
        </p:nvSpPr>
        <p:spPr>
          <a:xfrm>
            <a:off x="1630382" y="132576"/>
            <a:ext cx="376724" cy="376724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47" name="橢圓 117">
            <a:extLst>
              <a:ext uri="{FF2B5EF4-FFF2-40B4-BE49-F238E27FC236}">
                <a16:creationId xmlns:a16="http://schemas.microsoft.com/office/drawing/2014/main" id="{F20E7FBB-5F49-EDA9-4978-1FAF4459969A}"/>
              </a:ext>
            </a:extLst>
          </p:cNvPr>
          <p:cNvSpPr/>
          <p:nvPr/>
        </p:nvSpPr>
        <p:spPr>
          <a:xfrm>
            <a:off x="2087176" y="108948"/>
            <a:ext cx="376724" cy="37672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48" name="橢圓 118">
            <a:extLst>
              <a:ext uri="{FF2B5EF4-FFF2-40B4-BE49-F238E27FC236}">
                <a16:creationId xmlns:a16="http://schemas.microsoft.com/office/drawing/2014/main" id="{B3EADD82-F04E-2844-2255-DB2B7BD233D3}"/>
              </a:ext>
            </a:extLst>
          </p:cNvPr>
          <p:cNvSpPr/>
          <p:nvPr/>
        </p:nvSpPr>
        <p:spPr>
          <a:xfrm>
            <a:off x="2509842" y="120762"/>
            <a:ext cx="376724" cy="375411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49" name="橢圓 119">
            <a:extLst>
              <a:ext uri="{FF2B5EF4-FFF2-40B4-BE49-F238E27FC236}">
                <a16:creationId xmlns:a16="http://schemas.microsoft.com/office/drawing/2014/main" id="{C9E84DBC-FE0B-EB62-333F-090DC83749BF}"/>
              </a:ext>
            </a:extLst>
          </p:cNvPr>
          <p:cNvSpPr/>
          <p:nvPr/>
        </p:nvSpPr>
        <p:spPr>
          <a:xfrm>
            <a:off x="1630382" y="511925"/>
            <a:ext cx="376724" cy="376724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50" name="橢圓 120">
            <a:extLst>
              <a:ext uri="{FF2B5EF4-FFF2-40B4-BE49-F238E27FC236}">
                <a16:creationId xmlns:a16="http://schemas.microsoft.com/office/drawing/2014/main" id="{BA5A7CE5-6483-3592-ED67-95D946C98060}"/>
              </a:ext>
            </a:extLst>
          </p:cNvPr>
          <p:cNvSpPr/>
          <p:nvPr/>
        </p:nvSpPr>
        <p:spPr>
          <a:xfrm>
            <a:off x="2087176" y="488298"/>
            <a:ext cx="376724" cy="376724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51" name="橢圓 121">
            <a:extLst>
              <a:ext uri="{FF2B5EF4-FFF2-40B4-BE49-F238E27FC236}">
                <a16:creationId xmlns:a16="http://schemas.microsoft.com/office/drawing/2014/main" id="{CF62D697-B323-EB30-084C-0266A6657E3F}"/>
              </a:ext>
            </a:extLst>
          </p:cNvPr>
          <p:cNvSpPr/>
          <p:nvPr/>
        </p:nvSpPr>
        <p:spPr>
          <a:xfrm>
            <a:off x="2509842" y="498799"/>
            <a:ext cx="376724" cy="376724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52" name="橢圓 122">
            <a:extLst>
              <a:ext uri="{FF2B5EF4-FFF2-40B4-BE49-F238E27FC236}">
                <a16:creationId xmlns:a16="http://schemas.microsoft.com/office/drawing/2014/main" id="{CF021861-47E3-B4B6-767E-71C078AE6A7B}"/>
              </a:ext>
            </a:extLst>
          </p:cNvPr>
          <p:cNvSpPr/>
          <p:nvPr/>
        </p:nvSpPr>
        <p:spPr>
          <a:xfrm>
            <a:off x="1640883" y="888649"/>
            <a:ext cx="376724" cy="376724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53" name="橢圓 123">
            <a:extLst>
              <a:ext uri="{FF2B5EF4-FFF2-40B4-BE49-F238E27FC236}">
                <a16:creationId xmlns:a16="http://schemas.microsoft.com/office/drawing/2014/main" id="{06D44BBA-96EC-4629-1AF6-93030EE8B42E}"/>
              </a:ext>
            </a:extLst>
          </p:cNvPr>
          <p:cNvSpPr/>
          <p:nvPr/>
        </p:nvSpPr>
        <p:spPr>
          <a:xfrm>
            <a:off x="2097677" y="865022"/>
            <a:ext cx="376724" cy="376724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54" name="橢圓 124">
            <a:extLst>
              <a:ext uri="{FF2B5EF4-FFF2-40B4-BE49-F238E27FC236}">
                <a16:creationId xmlns:a16="http://schemas.microsoft.com/office/drawing/2014/main" id="{EF7B6D58-B183-92E7-2D11-96B2B723BB19}"/>
              </a:ext>
            </a:extLst>
          </p:cNvPr>
          <p:cNvSpPr/>
          <p:nvPr/>
        </p:nvSpPr>
        <p:spPr>
          <a:xfrm>
            <a:off x="2520343" y="875523"/>
            <a:ext cx="376724" cy="376724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55" name="文字方塊 66">
            <a:extLst>
              <a:ext uri="{FF2B5EF4-FFF2-40B4-BE49-F238E27FC236}">
                <a16:creationId xmlns:a16="http://schemas.microsoft.com/office/drawing/2014/main" id="{9E705550-070B-A8FF-9387-D7FE6128C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8556" y="4763526"/>
            <a:ext cx="2173711" cy="397801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Shared weights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cxnSp>
        <p:nvCxnSpPr>
          <p:cNvPr id="56" name="直線單箭頭接點 71">
            <a:extLst>
              <a:ext uri="{FF2B5EF4-FFF2-40B4-BE49-F238E27FC236}">
                <a16:creationId xmlns:a16="http://schemas.microsoft.com/office/drawing/2014/main" id="{686B5D65-447C-24FD-8593-D5B044924261}"/>
              </a:ext>
            </a:extLst>
          </p:cNvPr>
          <p:cNvCxnSpPr>
            <a:stCxn id="24" idx="3"/>
            <a:endCxn id="45" idx="2"/>
          </p:cNvCxnSpPr>
          <p:nvPr/>
        </p:nvCxnSpPr>
        <p:spPr>
          <a:xfrm>
            <a:off x="6353215" y="619560"/>
            <a:ext cx="1132797" cy="213695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72">
            <a:extLst>
              <a:ext uri="{FF2B5EF4-FFF2-40B4-BE49-F238E27FC236}">
                <a16:creationId xmlns:a16="http://schemas.microsoft.com/office/drawing/2014/main" id="{EDA89C68-B349-563F-052D-E1D6AB56A481}"/>
              </a:ext>
            </a:extLst>
          </p:cNvPr>
          <p:cNvCxnSpPr>
            <a:stCxn id="25" idx="3"/>
            <a:endCxn id="45" idx="2"/>
          </p:cNvCxnSpPr>
          <p:nvPr/>
        </p:nvCxnSpPr>
        <p:spPr>
          <a:xfrm>
            <a:off x="6353215" y="985784"/>
            <a:ext cx="1132797" cy="17707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73">
            <a:extLst>
              <a:ext uri="{FF2B5EF4-FFF2-40B4-BE49-F238E27FC236}">
                <a16:creationId xmlns:a16="http://schemas.microsoft.com/office/drawing/2014/main" id="{1A367898-B8FC-D028-38F1-BA796316ED23}"/>
              </a:ext>
            </a:extLst>
          </p:cNvPr>
          <p:cNvCxnSpPr>
            <a:stCxn id="26" idx="3"/>
            <a:endCxn id="45" idx="2"/>
          </p:cNvCxnSpPr>
          <p:nvPr/>
        </p:nvCxnSpPr>
        <p:spPr>
          <a:xfrm>
            <a:off x="6353215" y="1367758"/>
            <a:ext cx="1132797" cy="138876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74">
            <a:extLst>
              <a:ext uri="{FF2B5EF4-FFF2-40B4-BE49-F238E27FC236}">
                <a16:creationId xmlns:a16="http://schemas.microsoft.com/office/drawing/2014/main" id="{D973496B-AA96-BD73-DB58-583789FBC72B}"/>
              </a:ext>
            </a:extLst>
          </p:cNvPr>
          <p:cNvCxnSpPr>
            <a:endCxn id="45" idx="2"/>
          </p:cNvCxnSpPr>
          <p:nvPr/>
        </p:nvCxnSpPr>
        <p:spPr>
          <a:xfrm>
            <a:off x="6376843" y="2465115"/>
            <a:ext cx="1109170" cy="29140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75">
            <a:extLst>
              <a:ext uri="{FF2B5EF4-FFF2-40B4-BE49-F238E27FC236}">
                <a16:creationId xmlns:a16="http://schemas.microsoft.com/office/drawing/2014/main" id="{FB4687FB-05E4-1E74-D27B-B7FC08C85F0E}"/>
              </a:ext>
            </a:extLst>
          </p:cNvPr>
          <p:cNvCxnSpPr>
            <a:endCxn id="45" idx="2"/>
          </p:cNvCxnSpPr>
          <p:nvPr/>
        </p:nvCxnSpPr>
        <p:spPr>
          <a:xfrm flipV="1">
            <a:off x="6366342" y="2756518"/>
            <a:ext cx="1119671" cy="10369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76">
            <a:extLst>
              <a:ext uri="{FF2B5EF4-FFF2-40B4-BE49-F238E27FC236}">
                <a16:creationId xmlns:a16="http://schemas.microsoft.com/office/drawing/2014/main" id="{855937C6-48E6-C6A3-2884-6934985D5998}"/>
              </a:ext>
            </a:extLst>
          </p:cNvPr>
          <p:cNvCxnSpPr>
            <a:endCxn id="45" idx="2"/>
          </p:cNvCxnSpPr>
          <p:nvPr/>
        </p:nvCxnSpPr>
        <p:spPr>
          <a:xfrm flipV="1">
            <a:off x="6366342" y="2756518"/>
            <a:ext cx="1119671" cy="47123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77">
            <a:extLst>
              <a:ext uri="{FF2B5EF4-FFF2-40B4-BE49-F238E27FC236}">
                <a16:creationId xmlns:a16="http://schemas.microsoft.com/office/drawing/2014/main" id="{50F4E227-5B37-1146-CE06-C6F447B84B71}"/>
              </a:ext>
            </a:extLst>
          </p:cNvPr>
          <p:cNvCxnSpPr>
            <a:stCxn id="32" idx="3"/>
          </p:cNvCxnSpPr>
          <p:nvPr/>
        </p:nvCxnSpPr>
        <p:spPr>
          <a:xfrm flipV="1">
            <a:off x="6353216" y="2778833"/>
            <a:ext cx="1105232" cy="145701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84">
            <a:extLst>
              <a:ext uri="{FF2B5EF4-FFF2-40B4-BE49-F238E27FC236}">
                <a16:creationId xmlns:a16="http://schemas.microsoft.com/office/drawing/2014/main" id="{EBB1CFA4-EAA5-05AC-CDD1-7877AE332C31}"/>
              </a:ext>
            </a:extLst>
          </p:cNvPr>
          <p:cNvCxnSpPr>
            <a:stCxn id="33" idx="3"/>
          </p:cNvCxnSpPr>
          <p:nvPr/>
        </p:nvCxnSpPr>
        <p:spPr>
          <a:xfrm flipV="1">
            <a:off x="6353215" y="2751267"/>
            <a:ext cx="1123609" cy="18508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85">
            <a:extLst>
              <a:ext uri="{FF2B5EF4-FFF2-40B4-BE49-F238E27FC236}">
                <a16:creationId xmlns:a16="http://schemas.microsoft.com/office/drawing/2014/main" id="{EDA031C0-B686-3BBA-2255-E195E83062AD}"/>
              </a:ext>
            </a:extLst>
          </p:cNvPr>
          <p:cNvCxnSpPr>
            <a:stCxn id="34" idx="3"/>
          </p:cNvCxnSpPr>
          <p:nvPr/>
        </p:nvCxnSpPr>
        <p:spPr>
          <a:xfrm flipV="1">
            <a:off x="6353215" y="2802460"/>
            <a:ext cx="1110483" cy="218158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882" name="文字方塊 87">
            <a:extLst>
              <a:ext uri="{FF2B5EF4-FFF2-40B4-BE49-F238E27FC236}">
                <a16:creationId xmlns:a16="http://schemas.microsoft.com/office/drawing/2014/main" id="{B88BFEDE-4F69-DF63-D7A7-6B8D819D8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966" y="3836811"/>
            <a:ext cx="1941376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6 x 6 image</a:t>
            </a:r>
            <a:endParaRPr lang="zh-TW" altLang="en-US" sz="1985"/>
          </a:p>
        </p:txBody>
      </p:sp>
      <p:pic>
        <p:nvPicPr>
          <p:cNvPr id="66" name="圖片 86">
            <a:extLst>
              <a:ext uri="{FF2B5EF4-FFF2-40B4-BE49-F238E27FC236}">
                <a16:creationId xmlns:a16="http://schemas.microsoft.com/office/drawing/2014/main" id="{10C6C776-965A-4382-BE14-3B4BDB27D8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6126" y="1005472"/>
            <a:ext cx="1844242" cy="1854743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</p:spPr>
      </p:pic>
      <p:cxnSp>
        <p:nvCxnSpPr>
          <p:cNvPr id="67" name="直線單箭頭接點 34">
            <a:extLst>
              <a:ext uri="{FF2B5EF4-FFF2-40B4-BE49-F238E27FC236}">
                <a16:creationId xmlns:a16="http://schemas.microsoft.com/office/drawing/2014/main" id="{62D16867-D0C8-34DB-F728-D95E2E63127E}"/>
              </a:ext>
            </a:extLst>
          </p:cNvPr>
          <p:cNvCxnSpPr/>
          <p:nvPr/>
        </p:nvCxnSpPr>
        <p:spPr>
          <a:xfrm flipV="1">
            <a:off x="3187158" y="1287688"/>
            <a:ext cx="781013" cy="771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33">
            <a:extLst>
              <a:ext uri="{FF2B5EF4-FFF2-40B4-BE49-F238E27FC236}">
                <a16:creationId xmlns:a16="http://schemas.microsoft.com/office/drawing/2014/main" id="{8255D495-C8BF-B530-AB3F-28FDD2095884}"/>
              </a:ext>
            </a:extLst>
          </p:cNvPr>
          <p:cNvCxnSpPr/>
          <p:nvPr/>
        </p:nvCxnSpPr>
        <p:spPr>
          <a:xfrm>
            <a:off x="2933821" y="693067"/>
            <a:ext cx="1034350" cy="5670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91">
            <a:extLst>
              <a:ext uri="{FF2B5EF4-FFF2-40B4-BE49-F238E27FC236}">
                <a16:creationId xmlns:a16="http://schemas.microsoft.com/office/drawing/2014/main" id="{CA99CA41-1327-46DF-8936-6E80655CFC55}"/>
              </a:ext>
            </a:extLst>
          </p:cNvPr>
          <p:cNvSpPr txBox="1"/>
          <p:nvPr/>
        </p:nvSpPr>
        <p:spPr>
          <a:xfrm>
            <a:off x="1765582" y="4347422"/>
            <a:ext cx="2879965" cy="39780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TW" sz="1985" dirty="0">
                <a:solidFill>
                  <a:srgbClr val="000000"/>
                </a:solidFill>
              </a:rPr>
              <a:t>Fewer parameters</a:t>
            </a:r>
            <a:endParaRPr lang="zh-TW" altLang="en-US" sz="1985" dirty="0">
              <a:solidFill>
                <a:srgbClr val="000000"/>
              </a:solidFill>
            </a:endParaRPr>
          </a:p>
        </p:txBody>
      </p:sp>
      <p:sp>
        <p:nvSpPr>
          <p:cNvPr id="70" name="文字方塊 92">
            <a:extLst>
              <a:ext uri="{FF2B5EF4-FFF2-40B4-BE49-F238E27FC236}">
                <a16:creationId xmlns:a16="http://schemas.microsoft.com/office/drawing/2014/main" id="{CA88C37F-889C-53D5-7619-44E53D26E3EC}"/>
              </a:ext>
            </a:extLst>
          </p:cNvPr>
          <p:cNvSpPr txBox="1"/>
          <p:nvPr/>
        </p:nvSpPr>
        <p:spPr>
          <a:xfrm>
            <a:off x="1782018" y="4909813"/>
            <a:ext cx="2881845" cy="39780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TW" sz="1985" dirty="0">
                <a:solidFill>
                  <a:srgbClr val="000000"/>
                </a:solidFill>
              </a:rPr>
              <a:t>Even fewer parameters</a:t>
            </a:r>
            <a:endParaRPr lang="zh-TW" altLang="en-US" sz="1985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標題 1">
            <a:extLst>
              <a:ext uri="{FF2B5EF4-FFF2-40B4-BE49-F238E27FC236}">
                <a16:creationId xmlns:a16="http://schemas.microsoft.com/office/drawing/2014/main" id="{2F7629C7-7D78-6776-413E-EA0163A878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81334" y="301905"/>
            <a:ext cx="6521133" cy="1096044"/>
          </a:xfrm>
        </p:spPr>
        <p:txBody>
          <a:bodyPr/>
          <a:lstStyle/>
          <a:p>
            <a:r>
              <a:rPr lang="en-US" altLang="zh-TW"/>
              <a:t>The whole CNN</a:t>
            </a:r>
            <a:endParaRPr lang="zh-TW" altLang="en-US"/>
          </a:p>
        </p:txBody>
      </p:sp>
      <p:grpSp>
        <p:nvGrpSpPr>
          <p:cNvPr id="75779" name="群組 3">
            <a:extLst>
              <a:ext uri="{FF2B5EF4-FFF2-40B4-BE49-F238E27FC236}">
                <a16:creationId xmlns:a16="http://schemas.microsoft.com/office/drawing/2014/main" id="{63B75250-1611-2362-B1BE-34AF6ADACA18}"/>
              </a:ext>
            </a:extLst>
          </p:cNvPr>
          <p:cNvGrpSpPr>
            <a:grpSpLocks/>
          </p:cNvGrpSpPr>
          <p:nvPr/>
        </p:nvGrpSpPr>
        <p:grpSpPr bwMode="auto">
          <a:xfrm>
            <a:off x="1881094" y="1880995"/>
            <a:ext cx="2403421" cy="2646257"/>
            <a:chOff x="-1626455" y="3999117"/>
            <a:chExt cx="2906568" cy="3201477"/>
          </a:xfrm>
        </p:grpSpPr>
        <p:pic>
          <p:nvPicPr>
            <p:cNvPr id="75807" name="圖片 4">
              <a:extLst>
                <a:ext uri="{FF2B5EF4-FFF2-40B4-BE49-F238E27FC236}">
                  <a16:creationId xmlns:a16="http://schemas.microsoft.com/office/drawing/2014/main" id="{3B8A33FE-B80F-9A62-28A1-DDCAC23F3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>
              <a:extLst>
                <a:ext uri="{FF2B5EF4-FFF2-40B4-BE49-F238E27FC236}">
                  <a16:creationId xmlns:a16="http://schemas.microsoft.com/office/drawing/2014/main" id="{4D5D0F4A-BF2B-2A31-FEDD-5987B72038A9}"/>
                </a:ext>
              </a:extLst>
            </p:cNvPr>
            <p:cNvSpPr txBox="1"/>
            <p:nvPr/>
          </p:nvSpPr>
          <p:spPr>
            <a:xfrm>
              <a:off x="-1626455" y="5442856"/>
              <a:ext cx="2906568" cy="727639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TW" sz="1654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1654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1654" dirty="0">
                  <a:solidFill>
                    <a:srgbClr val="000000"/>
                  </a:solidFill>
                </a:rPr>
                <a:t> network</a:t>
              </a:r>
              <a:endParaRPr lang="zh-TW" altLang="en-US" sz="1654" dirty="0">
                <a:solidFill>
                  <a:srgbClr val="000000"/>
                </a:solidFill>
              </a:endParaRPr>
            </a:p>
          </p:txBody>
        </p:sp>
      </p:grpSp>
      <p:pic>
        <p:nvPicPr>
          <p:cNvPr id="75780" name="Picture 2" descr="http://s.hswstatic.com/gif/whiskers-sam.jpg">
            <a:extLst>
              <a:ext uri="{FF2B5EF4-FFF2-40B4-BE49-F238E27FC236}">
                <a16:creationId xmlns:a16="http://schemas.microsoft.com/office/drawing/2014/main" id="{CDD4E8BF-8429-D5A8-3C85-90403883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515" y="158828"/>
            <a:ext cx="1464892" cy="994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文字方塊 8">
            <a:extLst>
              <a:ext uri="{FF2B5EF4-FFF2-40B4-BE49-F238E27FC236}">
                <a16:creationId xmlns:a16="http://schemas.microsoft.com/office/drawing/2014/main" id="{39BA3A2B-B4B3-EB28-9669-B61933FC0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8199" y="1411075"/>
            <a:ext cx="1691976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cat dog ……</a:t>
            </a:r>
            <a:endParaRPr lang="zh-TW" altLang="en-US" sz="1985"/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77016B0C-6C8D-89A5-A2D0-1A1C7F7F1840}"/>
              </a:ext>
            </a:extLst>
          </p:cNvPr>
          <p:cNvSpPr/>
          <p:nvPr/>
        </p:nvSpPr>
        <p:spPr>
          <a:xfrm>
            <a:off x="5602442" y="1595415"/>
            <a:ext cx="1436013" cy="46013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chemeClr val="tx1"/>
                </a:solidFill>
              </a:rPr>
              <a:t>Convolution</a:t>
            </a:r>
            <a:endParaRPr lang="zh-TW" altLang="en-US" sz="1654" dirty="0">
              <a:solidFill>
                <a:schemeClr val="tx1"/>
              </a:solidFill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B21F3239-0D0C-798C-D987-EDC9A276B8F3}"/>
              </a:ext>
            </a:extLst>
          </p:cNvPr>
          <p:cNvSpPr/>
          <p:nvPr/>
        </p:nvSpPr>
        <p:spPr>
          <a:xfrm>
            <a:off x="5602442" y="2504962"/>
            <a:ext cx="1436013" cy="4601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Max Pooling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12" name="矩形 13">
            <a:extLst>
              <a:ext uri="{FF2B5EF4-FFF2-40B4-BE49-F238E27FC236}">
                <a16:creationId xmlns:a16="http://schemas.microsoft.com/office/drawing/2014/main" id="{B58C6B80-4AE2-59FE-E05F-88606DA36465}"/>
              </a:ext>
            </a:extLst>
          </p:cNvPr>
          <p:cNvSpPr/>
          <p:nvPr/>
        </p:nvSpPr>
        <p:spPr>
          <a:xfrm>
            <a:off x="5602442" y="3388216"/>
            <a:ext cx="1436013" cy="46013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Convolution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AC1E8305-06D2-E806-3755-DAB1723E303E}"/>
              </a:ext>
            </a:extLst>
          </p:cNvPr>
          <p:cNvSpPr/>
          <p:nvPr/>
        </p:nvSpPr>
        <p:spPr>
          <a:xfrm>
            <a:off x="5602442" y="4242562"/>
            <a:ext cx="1436013" cy="4601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Max Pooling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14" name="文字方塊 15">
            <a:extLst>
              <a:ext uri="{FF2B5EF4-FFF2-40B4-BE49-F238E27FC236}">
                <a16:creationId xmlns:a16="http://schemas.microsoft.com/office/drawing/2014/main" id="{ABF8C0A8-757E-D89B-E59D-C3F90B774053}"/>
              </a:ext>
            </a:extLst>
          </p:cNvPr>
          <p:cNvSpPr txBox="1"/>
          <p:nvPr/>
        </p:nvSpPr>
        <p:spPr>
          <a:xfrm>
            <a:off x="4010170" y="5007138"/>
            <a:ext cx="1287401" cy="34689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Flattened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6BB4FB38-DC41-32E1-F531-E64DE56C088A}"/>
              </a:ext>
            </a:extLst>
          </p:cNvPr>
          <p:cNvSpPr/>
          <p:nvPr/>
        </p:nvSpPr>
        <p:spPr>
          <a:xfrm>
            <a:off x="6114317" y="1199742"/>
            <a:ext cx="451544" cy="36622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6" name="向下箭號 17">
            <a:extLst>
              <a:ext uri="{FF2B5EF4-FFF2-40B4-BE49-F238E27FC236}">
                <a16:creationId xmlns:a16="http://schemas.microsoft.com/office/drawing/2014/main" id="{61C69694-77B6-2D83-0B4F-A0D81041DEE4}"/>
              </a:ext>
            </a:extLst>
          </p:cNvPr>
          <p:cNvSpPr/>
          <p:nvPr/>
        </p:nvSpPr>
        <p:spPr>
          <a:xfrm>
            <a:off x="6114317" y="2118581"/>
            <a:ext cx="451544" cy="36622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7" name="向下箭號 18">
            <a:extLst>
              <a:ext uri="{FF2B5EF4-FFF2-40B4-BE49-F238E27FC236}">
                <a16:creationId xmlns:a16="http://schemas.microsoft.com/office/drawing/2014/main" id="{2FF2E798-69A8-1FB5-C47D-88DD3D99DA12}"/>
              </a:ext>
            </a:extLst>
          </p:cNvPr>
          <p:cNvSpPr/>
          <p:nvPr/>
        </p:nvSpPr>
        <p:spPr>
          <a:xfrm>
            <a:off x="6114317" y="3021669"/>
            <a:ext cx="451544" cy="3649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8" name="向下箭號 19">
            <a:extLst>
              <a:ext uri="{FF2B5EF4-FFF2-40B4-BE49-F238E27FC236}">
                <a16:creationId xmlns:a16="http://schemas.microsoft.com/office/drawing/2014/main" id="{1C6D0AB2-9F53-4650-ED2C-780192D62B23}"/>
              </a:ext>
            </a:extLst>
          </p:cNvPr>
          <p:cNvSpPr/>
          <p:nvPr/>
        </p:nvSpPr>
        <p:spPr>
          <a:xfrm>
            <a:off x="6114317" y="3877502"/>
            <a:ext cx="451544" cy="3649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9" name="右彎箭號 16">
            <a:extLst>
              <a:ext uri="{FF2B5EF4-FFF2-40B4-BE49-F238E27FC236}">
                <a16:creationId xmlns:a16="http://schemas.microsoft.com/office/drawing/2014/main" id="{A345B6D7-BAE2-CF7A-54E8-B826D370116B}"/>
              </a:ext>
            </a:extLst>
          </p:cNvPr>
          <p:cNvSpPr/>
          <p:nvPr/>
        </p:nvSpPr>
        <p:spPr>
          <a:xfrm rot="10800000">
            <a:off x="5297862" y="4756962"/>
            <a:ext cx="1139361" cy="62218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>
              <a:solidFill>
                <a:schemeClr val="tx1"/>
              </a:solidFill>
            </a:endParaRPr>
          </a:p>
        </p:txBody>
      </p:sp>
      <p:sp>
        <p:nvSpPr>
          <p:cNvPr id="20" name="右彎箭號 21">
            <a:extLst>
              <a:ext uri="{FF2B5EF4-FFF2-40B4-BE49-F238E27FC236}">
                <a16:creationId xmlns:a16="http://schemas.microsoft.com/office/drawing/2014/main" id="{6380C0EF-0184-76A5-D12F-2CD8FA5CEC04}"/>
              </a:ext>
            </a:extLst>
          </p:cNvPr>
          <p:cNvSpPr/>
          <p:nvPr/>
        </p:nvSpPr>
        <p:spPr>
          <a:xfrm rot="16200000">
            <a:off x="3042768" y="4415679"/>
            <a:ext cx="800703" cy="1023849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>
              <a:solidFill>
                <a:schemeClr val="tx1"/>
              </a:solidFill>
            </a:endParaRPr>
          </a:p>
        </p:txBody>
      </p:sp>
      <p:sp>
        <p:nvSpPr>
          <p:cNvPr id="75803" name="文字方塊 20">
            <a:extLst>
              <a:ext uri="{FF2B5EF4-FFF2-40B4-BE49-F238E27FC236}">
                <a16:creationId xmlns:a16="http://schemas.microsoft.com/office/drawing/2014/main" id="{5BB58A6C-3E5A-B416-C175-4C8D1B8AA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0692" y="2823462"/>
            <a:ext cx="1397948" cy="131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Can repeat many times</a:t>
            </a:r>
            <a:endParaRPr lang="zh-TW" altLang="en-US" sz="1985"/>
          </a:p>
        </p:txBody>
      </p:sp>
      <p:sp>
        <p:nvSpPr>
          <p:cNvPr id="22" name="左大括弧 22">
            <a:extLst>
              <a:ext uri="{FF2B5EF4-FFF2-40B4-BE49-F238E27FC236}">
                <a16:creationId xmlns:a16="http://schemas.microsoft.com/office/drawing/2014/main" id="{1C88B3C7-40B7-70F1-8DB8-F86D6B675924}"/>
              </a:ext>
            </a:extLst>
          </p:cNvPr>
          <p:cNvSpPr/>
          <p:nvPr/>
        </p:nvSpPr>
        <p:spPr>
          <a:xfrm flipH="1">
            <a:off x="7071222" y="1493770"/>
            <a:ext cx="276965" cy="3347200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23" name="矩形 23">
            <a:extLst>
              <a:ext uri="{FF2B5EF4-FFF2-40B4-BE49-F238E27FC236}">
                <a16:creationId xmlns:a16="http://schemas.microsoft.com/office/drawing/2014/main" id="{3A9DA502-DA3E-6DCA-0BD0-B4F16EAA8992}"/>
              </a:ext>
            </a:extLst>
          </p:cNvPr>
          <p:cNvSpPr/>
          <p:nvPr/>
        </p:nvSpPr>
        <p:spPr>
          <a:xfrm>
            <a:off x="5535448" y="2461177"/>
            <a:ext cx="1535774" cy="5762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24" name="矩形 25">
            <a:extLst>
              <a:ext uri="{FF2B5EF4-FFF2-40B4-BE49-F238E27FC236}">
                <a16:creationId xmlns:a16="http://schemas.microsoft.com/office/drawing/2014/main" id="{78D4DFAC-062C-7A3F-095B-B457CBBE0DF6}"/>
              </a:ext>
            </a:extLst>
          </p:cNvPr>
          <p:cNvSpPr/>
          <p:nvPr/>
        </p:nvSpPr>
        <p:spPr>
          <a:xfrm>
            <a:off x="5535448" y="4200408"/>
            <a:ext cx="1535774" cy="5762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標題 1">
            <a:extLst>
              <a:ext uri="{FF2B5EF4-FFF2-40B4-BE49-F238E27FC236}">
                <a16:creationId xmlns:a16="http://schemas.microsoft.com/office/drawing/2014/main" id="{D208937C-A6BF-A4B7-C8D9-010E473386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81334" y="301905"/>
            <a:ext cx="6521133" cy="1096044"/>
          </a:xfrm>
        </p:spPr>
        <p:txBody>
          <a:bodyPr/>
          <a:lstStyle/>
          <a:p>
            <a:r>
              <a:rPr lang="en-US" altLang="zh-TW"/>
              <a:t>Max Pooling</a:t>
            </a:r>
            <a:endParaRPr lang="zh-TW" altLang="en-US"/>
          </a:p>
        </p:txBody>
      </p:sp>
      <p:sp>
        <p:nvSpPr>
          <p:cNvPr id="5" name="橢圓 11">
            <a:extLst>
              <a:ext uri="{FF2B5EF4-FFF2-40B4-BE49-F238E27FC236}">
                <a16:creationId xmlns:a16="http://schemas.microsoft.com/office/drawing/2014/main" id="{99902E4F-605B-78DF-9D48-D9C0B56DA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855" y="2715827"/>
            <a:ext cx="594621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6" name="橢圓 12">
            <a:extLst>
              <a:ext uri="{FF2B5EF4-FFF2-40B4-BE49-F238E27FC236}">
                <a16:creationId xmlns:a16="http://schemas.microsoft.com/office/drawing/2014/main" id="{FB61F891-F00A-A07D-E261-72597B81B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7548" y="2715827"/>
            <a:ext cx="595933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7" name="橢圓 13">
            <a:extLst>
              <a:ext uri="{FF2B5EF4-FFF2-40B4-BE49-F238E27FC236}">
                <a16:creationId xmlns:a16="http://schemas.microsoft.com/office/drawing/2014/main" id="{B3EC815E-D1DF-2D8F-BE82-C64685981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4553" y="2715827"/>
            <a:ext cx="594620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8" name="橢圓 14">
            <a:extLst>
              <a:ext uri="{FF2B5EF4-FFF2-40B4-BE49-F238E27FC236}">
                <a16:creationId xmlns:a16="http://schemas.microsoft.com/office/drawing/2014/main" id="{CF462904-E9EC-6070-2451-915C9B55D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246" y="2715827"/>
            <a:ext cx="594620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9" name="橢圓 15">
            <a:extLst>
              <a:ext uri="{FF2B5EF4-FFF2-40B4-BE49-F238E27FC236}">
                <a16:creationId xmlns:a16="http://schemas.microsoft.com/office/drawing/2014/main" id="{6E682E18-FC1B-801D-C386-A15A01766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855" y="3377391"/>
            <a:ext cx="594621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0" name="橢圓 16">
            <a:extLst>
              <a:ext uri="{FF2B5EF4-FFF2-40B4-BE49-F238E27FC236}">
                <a16:creationId xmlns:a16="http://schemas.microsoft.com/office/drawing/2014/main" id="{7325ACD9-8A11-91F4-F4ED-C4338DC5F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7548" y="3377391"/>
            <a:ext cx="595933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1" name="橢圓 17">
            <a:extLst>
              <a:ext uri="{FF2B5EF4-FFF2-40B4-BE49-F238E27FC236}">
                <a16:creationId xmlns:a16="http://schemas.microsoft.com/office/drawing/2014/main" id="{C00B59FD-012C-18EC-B77F-46E92463E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4553" y="3377391"/>
            <a:ext cx="594620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0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2" name="橢圓 18">
            <a:extLst>
              <a:ext uri="{FF2B5EF4-FFF2-40B4-BE49-F238E27FC236}">
                <a16:creationId xmlns:a16="http://schemas.microsoft.com/office/drawing/2014/main" id="{77715738-71C2-B15B-7E31-059471C72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246" y="3377391"/>
            <a:ext cx="594620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3" name="橢圓 19">
            <a:extLst>
              <a:ext uri="{FF2B5EF4-FFF2-40B4-BE49-F238E27FC236}">
                <a16:creationId xmlns:a16="http://schemas.microsoft.com/office/drawing/2014/main" id="{84B02362-3C40-5A96-BF96-4688736F7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855" y="4087521"/>
            <a:ext cx="594621" cy="594621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4" name="橢圓 20">
            <a:extLst>
              <a:ext uri="{FF2B5EF4-FFF2-40B4-BE49-F238E27FC236}">
                <a16:creationId xmlns:a16="http://schemas.microsoft.com/office/drawing/2014/main" id="{7BA4E4C5-4C76-1EDC-B46B-A66AF29BB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7548" y="4087521"/>
            <a:ext cx="595933" cy="594621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5" name="橢圓 21">
            <a:extLst>
              <a:ext uri="{FF2B5EF4-FFF2-40B4-BE49-F238E27FC236}">
                <a16:creationId xmlns:a16="http://schemas.microsoft.com/office/drawing/2014/main" id="{11FEDF7A-FA99-0C97-6DC3-8376CD4A5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4553" y="4087521"/>
            <a:ext cx="594620" cy="594621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0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6" name="橢圓 22">
            <a:extLst>
              <a:ext uri="{FF2B5EF4-FFF2-40B4-BE49-F238E27FC236}">
                <a16:creationId xmlns:a16="http://schemas.microsoft.com/office/drawing/2014/main" id="{F522E5B2-7E12-ED9B-888C-BE85613FB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246" y="4087521"/>
            <a:ext cx="594620" cy="594621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7" name="橢圓 23">
            <a:extLst>
              <a:ext uri="{FF2B5EF4-FFF2-40B4-BE49-F238E27FC236}">
                <a16:creationId xmlns:a16="http://schemas.microsoft.com/office/drawing/2014/main" id="{30EDEBDA-99B5-4D48-27ED-E9EC24144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855" y="4749085"/>
            <a:ext cx="594621" cy="594621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8" name="橢圓 24">
            <a:extLst>
              <a:ext uri="{FF2B5EF4-FFF2-40B4-BE49-F238E27FC236}">
                <a16:creationId xmlns:a16="http://schemas.microsoft.com/office/drawing/2014/main" id="{EF70DEA3-5952-330D-3187-35E37D2BE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7548" y="4749085"/>
            <a:ext cx="595933" cy="594621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-2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9" name="橢圓 25">
            <a:extLst>
              <a:ext uri="{FF2B5EF4-FFF2-40B4-BE49-F238E27FC236}">
                <a16:creationId xmlns:a16="http://schemas.microsoft.com/office/drawing/2014/main" id="{819E21AB-E97A-CFAC-2D63-5174B4F5F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4553" y="4749085"/>
            <a:ext cx="594620" cy="594621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-2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20" name="橢圓 26">
            <a:extLst>
              <a:ext uri="{FF2B5EF4-FFF2-40B4-BE49-F238E27FC236}">
                <a16:creationId xmlns:a16="http://schemas.microsoft.com/office/drawing/2014/main" id="{3B9B244B-058B-5876-3FEC-BBF6E0F39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246" y="4749085"/>
            <a:ext cx="594620" cy="594621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graphicFrame>
        <p:nvGraphicFramePr>
          <p:cNvPr id="21" name="表格 34">
            <a:extLst>
              <a:ext uri="{FF2B5EF4-FFF2-40B4-BE49-F238E27FC236}">
                <a16:creationId xmlns:a16="http://schemas.microsoft.com/office/drawing/2014/main" id="{F9724204-D3A4-666C-F95D-EFA437E94152}"/>
              </a:ext>
            </a:extLst>
          </p:cNvPr>
          <p:cNvGraphicFramePr>
            <a:graphicFrameLocks noGrp="1"/>
          </p:cNvGraphicFramePr>
          <p:nvPr/>
        </p:nvGraphicFramePr>
        <p:xfrm>
          <a:off x="5984367" y="1337568"/>
          <a:ext cx="1341505" cy="1134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文字方塊 35">
            <a:extLst>
              <a:ext uri="{FF2B5EF4-FFF2-40B4-BE49-F238E27FC236}">
                <a16:creationId xmlns:a16="http://schemas.microsoft.com/office/drawing/2014/main" id="{F9E4BE3A-859B-0607-9FCD-7AC110AFE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5611" y="1724793"/>
            <a:ext cx="1197116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Filter 2</a:t>
            </a:r>
            <a:endParaRPr lang="zh-TW" altLang="en-US" sz="1985"/>
          </a:p>
        </p:txBody>
      </p:sp>
      <p:sp>
        <p:nvSpPr>
          <p:cNvPr id="23" name="橢圓 41">
            <a:extLst>
              <a:ext uri="{FF2B5EF4-FFF2-40B4-BE49-F238E27FC236}">
                <a16:creationId xmlns:a16="http://schemas.microsoft.com/office/drawing/2014/main" id="{D0DAE4EC-480A-B59B-2C50-5638DE8B3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8815" y="2773582"/>
            <a:ext cx="595933" cy="594620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24" name="橢圓 42">
            <a:extLst>
              <a:ext uri="{FF2B5EF4-FFF2-40B4-BE49-F238E27FC236}">
                <a16:creationId xmlns:a16="http://schemas.microsoft.com/office/drawing/2014/main" id="{3FF3921B-9583-9A68-4CF4-B965B649E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4507" y="2773582"/>
            <a:ext cx="595933" cy="594620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25" name="橢圓 43">
            <a:extLst>
              <a:ext uri="{FF2B5EF4-FFF2-40B4-BE49-F238E27FC236}">
                <a16:creationId xmlns:a16="http://schemas.microsoft.com/office/drawing/2014/main" id="{9F33CFD5-E9CB-30AE-A619-FCBAF09ED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1513" y="2773582"/>
            <a:ext cx="594620" cy="594620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26" name="橢圓 44">
            <a:extLst>
              <a:ext uri="{FF2B5EF4-FFF2-40B4-BE49-F238E27FC236}">
                <a16:creationId xmlns:a16="http://schemas.microsoft.com/office/drawing/2014/main" id="{641B2122-6A77-1283-1B8B-5F6B858A6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205" y="2773582"/>
            <a:ext cx="594620" cy="594620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27" name="橢圓 45">
            <a:extLst>
              <a:ext uri="{FF2B5EF4-FFF2-40B4-BE49-F238E27FC236}">
                <a16:creationId xmlns:a16="http://schemas.microsoft.com/office/drawing/2014/main" id="{1B522395-8542-1B4B-8AB9-F307D0EAB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8815" y="3435146"/>
            <a:ext cx="595933" cy="594620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28" name="橢圓 46">
            <a:extLst>
              <a:ext uri="{FF2B5EF4-FFF2-40B4-BE49-F238E27FC236}">
                <a16:creationId xmlns:a16="http://schemas.microsoft.com/office/drawing/2014/main" id="{5F4E48DD-F441-6264-C722-CCA1C54F5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4507" y="3435146"/>
            <a:ext cx="595933" cy="594620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29" name="橢圓 47">
            <a:extLst>
              <a:ext uri="{FF2B5EF4-FFF2-40B4-BE49-F238E27FC236}">
                <a16:creationId xmlns:a16="http://schemas.microsoft.com/office/drawing/2014/main" id="{2CABF553-925D-EADD-0F30-62433756B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1513" y="3435146"/>
            <a:ext cx="594620" cy="594620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-2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30" name="橢圓 48">
            <a:extLst>
              <a:ext uri="{FF2B5EF4-FFF2-40B4-BE49-F238E27FC236}">
                <a16:creationId xmlns:a16="http://schemas.microsoft.com/office/drawing/2014/main" id="{51040CBB-8276-B371-66E4-80FB20D98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205" y="3435146"/>
            <a:ext cx="594620" cy="594620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31" name="橢圓 49">
            <a:extLst>
              <a:ext uri="{FF2B5EF4-FFF2-40B4-BE49-F238E27FC236}">
                <a16:creationId xmlns:a16="http://schemas.microsoft.com/office/drawing/2014/main" id="{2E32D9F7-F33C-6914-938C-A520DA7C6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8815" y="4143965"/>
            <a:ext cx="595933" cy="595933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32" name="橢圓 50">
            <a:extLst>
              <a:ext uri="{FF2B5EF4-FFF2-40B4-BE49-F238E27FC236}">
                <a16:creationId xmlns:a16="http://schemas.microsoft.com/office/drawing/2014/main" id="{9E012EE9-ADA6-1B64-74BC-93EEEED12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4507" y="4143965"/>
            <a:ext cx="595933" cy="595933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33" name="橢圓 51">
            <a:extLst>
              <a:ext uri="{FF2B5EF4-FFF2-40B4-BE49-F238E27FC236}">
                <a16:creationId xmlns:a16="http://schemas.microsoft.com/office/drawing/2014/main" id="{44B774D0-A8A8-1983-3384-BF2AAC0FE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1513" y="4143965"/>
            <a:ext cx="594620" cy="595933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-2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34" name="橢圓 52">
            <a:extLst>
              <a:ext uri="{FF2B5EF4-FFF2-40B4-BE49-F238E27FC236}">
                <a16:creationId xmlns:a16="http://schemas.microsoft.com/office/drawing/2014/main" id="{74FC29B4-4D57-FBFB-75ED-4049B2E4F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205" y="4143965"/>
            <a:ext cx="594620" cy="595933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35" name="橢圓 53">
            <a:extLst>
              <a:ext uri="{FF2B5EF4-FFF2-40B4-BE49-F238E27FC236}">
                <a16:creationId xmlns:a16="http://schemas.microsoft.com/office/drawing/2014/main" id="{79BAD65F-2F8F-135F-F3CA-F06E68C13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8815" y="4805529"/>
            <a:ext cx="595933" cy="595933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36" name="橢圓 54">
            <a:extLst>
              <a:ext uri="{FF2B5EF4-FFF2-40B4-BE49-F238E27FC236}">
                <a16:creationId xmlns:a16="http://schemas.microsoft.com/office/drawing/2014/main" id="{326ACB21-9D65-43F7-0C5C-5B9505C3C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4507" y="4805529"/>
            <a:ext cx="595933" cy="595933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0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37" name="橢圓 55">
            <a:extLst>
              <a:ext uri="{FF2B5EF4-FFF2-40B4-BE49-F238E27FC236}">
                <a16:creationId xmlns:a16="http://schemas.microsoft.com/office/drawing/2014/main" id="{0F193DDB-FD9A-9A3E-275F-4FD21C7FD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1513" y="4805529"/>
            <a:ext cx="594620" cy="595933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-4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38" name="橢圓 56">
            <a:extLst>
              <a:ext uri="{FF2B5EF4-FFF2-40B4-BE49-F238E27FC236}">
                <a16:creationId xmlns:a16="http://schemas.microsoft.com/office/drawing/2014/main" id="{CD076C25-EBB2-915F-39F2-E922949DD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205" y="4805529"/>
            <a:ext cx="594620" cy="595933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graphicFrame>
        <p:nvGraphicFramePr>
          <p:cNvPr id="39" name="表格 57">
            <a:extLst>
              <a:ext uri="{FF2B5EF4-FFF2-40B4-BE49-F238E27FC236}">
                <a16:creationId xmlns:a16="http://schemas.microsoft.com/office/drawing/2014/main" id="{A011F2E7-1AA3-FD84-C44A-615D862F8BEB}"/>
              </a:ext>
            </a:extLst>
          </p:cNvPr>
          <p:cNvGraphicFramePr>
            <a:graphicFrameLocks noGrp="1"/>
          </p:cNvGraphicFramePr>
          <p:nvPr/>
        </p:nvGraphicFramePr>
        <p:xfrm>
          <a:off x="2672609" y="1337568"/>
          <a:ext cx="1341505" cy="1134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文字方塊 58">
            <a:extLst>
              <a:ext uri="{FF2B5EF4-FFF2-40B4-BE49-F238E27FC236}">
                <a16:creationId xmlns:a16="http://schemas.microsoft.com/office/drawing/2014/main" id="{AE59E4D9-B6AD-B373-48FB-8F2D05CFC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4113" y="1712980"/>
            <a:ext cx="1197116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Filter 1</a:t>
            </a:r>
            <a:endParaRPr lang="zh-TW" altLang="en-US" sz="1985"/>
          </a:p>
        </p:txBody>
      </p:sp>
      <p:sp>
        <p:nvSpPr>
          <p:cNvPr id="41" name="矩形 2">
            <a:extLst>
              <a:ext uri="{FF2B5EF4-FFF2-40B4-BE49-F238E27FC236}">
                <a16:creationId xmlns:a16="http://schemas.microsoft.com/office/drawing/2014/main" id="{114054FD-65B1-BC37-193D-F51A5EC87598}"/>
              </a:ext>
            </a:extLst>
          </p:cNvPr>
          <p:cNvSpPr/>
          <p:nvPr/>
        </p:nvSpPr>
        <p:spPr>
          <a:xfrm>
            <a:off x="2001855" y="2715827"/>
            <a:ext cx="1291625" cy="1257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42" name="矩形 67">
            <a:extLst>
              <a:ext uri="{FF2B5EF4-FFF2-40B4-BE49-F238E27FC236}">
                <a16:creationId xmlns:a16="http://schemas.microsoft.com/office/drawing/2014/main" id="{74616C98-6B82-0F96-693B-31EC5171C60A}"/>
              </a:ext>
            </a:extLst>
          </p:cNvPr>
          <p:cNvSpPr/>
          <p:nvPr/>
        </p:nvSpPr>
        <p:spPr>
          <a:xfrm>
            <a:off x="3394553" y="2715827"/>
            <a:ext cx="1290312" cy="1257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43" name="矩形 68">
            <a:extLst>
              <a:ext uri="{FF2B5EF4-FFF2-40B4-BE49-F238E27FC236}">
                <a16:creationId xmlns:a16="http://schemas.microsoft.com/office/drawing/2014/main" id="{E4DEC4F3-0210-B6D6-7ADC-53328F0533F7}"/>
              </a:ext>
            </a:extLst>
          </p:cNvPr>
          <p:cNvSpPr/>
          <p:nvPr/>
        </p:nvSpPr>
        <p:spPr>
          <a:xfrm>
            <a:off x="2001855" y="4084897"/>
            <a:ext cx="1291625" cy="1257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44" name="矩形 69">
            <a:extLst>
              <a:ext uri="{FF2B5EF4-FFF2-40B4-BE49-F238E27FC236}">
                <a16:creationId xmlns:a16="http://schemas.microsoft.com/office/drawing/2014/main" id="{F696C7C8-B815-F937-7107-4014B09BE72F}"/>
              </a:ext>
            </a:extLst>
          </p:cNvPr>
          <p:cNvSpPr/>
          <p:nvPr/>
        </p:nvSpPr>
        <p:spPr>
          <a:xfrm>
            <a:off x="3394553" y="4084897"/>
            <a:ext cx="1290312" cy="1257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45" name="矩形 70">
            <a:extLst>
              <a:ext uri="{FF2B5EF4-FFF2-40B4-BE49-F238E27FC236}">
                <a16:creationId xmlns:a16="http://schemas.microsoft.com/office/drawing/2014/main" id="{6DE89A01-8B3B-B8FE-6379-EE12C321A610}"/>
              </a:ext>
            </a:extLst>
          </p:cNvPr>
          <p:cNvSpPr/>
          <p:nvPr/>
        </p:nvSpPr>
        <p:spPr>
          <a:xfrm>
            <a:off x="5448815" y="2749955"/>
            <a:ext cx="1291625" cy="125618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46" name="矩形 71">
            <a:extLst>
              <a:ext uri="{FF2B5EF4-FFF2-40B4-BE49-F238E27FC236}">
                <a16:creationId xmlns:a16="http://schemas.microsoft.com/office/drawing/2014/main" id="{1D916B5B-F8EA-CA53-6031-3DF7FEDA2328}"/>
              </a:ext>
            </a:extLst>
          </p:cNvPr>
          <p:cNvSpPr/>
          <p:nvPr/>
        </p:nvSpPr>
        <p:spPr>
          <a:xfrm>
            <a:off x="6841513" y="2749955"/>
            <a:ext cx="1290312" cy="125618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47" name="矩形 72">
            <a:extLst>
              <a:ext uri="{FF2B5EF4-FFF2-40B4-BE49-F238E27FC236}">
                <a16:creationId xmlns:a16="http://schemas.microsoft.com/office/drawing/2014/main" id="{801CC2CF-7362-8E6A-89D3-4EA26921C79E}"/>
              </a:ext>
            </a:extLst>
          </p:cNvPr>
          <p:cNvSpPr/>
          <p:nvPr/>
        </p:nvSpPr>
        <p:spPr>
          <a:xfrm>
            <a:off x="5448815" y="4119024"/>
            <a:ext cx="1291625" cy="125618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48" name="矩形 73">
            <a:extLst>
              <a:ext uri="{FF2B5EF4-FFF2-40B4-BE49-F238E27FC236}">
                <a16:creationId xmlns:a16="http://schemas.microsoft.com/office/drawing/2014/main" id="{61BB80F1-7F36-AFC6-DD0B-61C160A95774}"/>
              </a:ext>
            </a:extLst>
          </p:cNvPr>
          <p:cNvSpPr/>
          <p:nvPr/>
        </p:nvSpPr>
        <p:spPr>
          <a:xfrm>
            <a:off x="6841513" y="4119024"/>
            <a:ext cx="1290312" cy="125618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38" grpId="0" animBg="1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標題 1">
            <a:extLst>
              <a:ext uri="{FF2B5EF4-FFF2-40B4-BE49-F238E27FC236}">
                <a16:creationId xmlns:a16="http://schemas.microsoft.com/office/drawing/2014/main" id="{AFF2EB03-A8A2-254B-4E12-67A4D3B7E2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81334" y="301905"/>
            <a:ext cx="6521133" cy="1096044"/>
          </a:xfrm>
        </p:spPr>
        <p:txBody>
          <a:bodyPr/>
          <a:lstStyle/>
          <a:p>
            <a:r>
              <a:rPr lang="en-US" altLang="zh-TW"/>
              <a:t>Why Pooling</a:t>
            </a:r>
            <a:endParaRPr lang="zh-TW" altLang="en-US"/>
          </a:p>
        </p:txBody>
      </p:sp>
      <p:sp>
        <p:nvSpPr>
          <p:cNvPr id="77827" name="內容版面配置區 2">
            <a:extLst>
              <a:ext uri="{FF2B5EF4-FFF2-40B4-BE49-F238E27FC236}">
                <a16:creationId xmlns:a16="http://schemas.microsoft.com/office/drawing/2014/main" id="{AE6AD1E7-46B1-3311-DC90-364C6F8D29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1334" y="1509521"/>
            <a:ext cx="6521133" cy="3597912"/>
          </a:xfrm>
        </p:spPr>
        <p:txBody>
          <a:bodyPr/>
          <a:lstStyle/>
          <a:p>
            <a:r>
              <a:rPr lang="en-US" altLang="zh-TW"/>
              <a:t>Subsampling pixels will not change the object</a:t>
            </a:r>
            <a:endParaRPr lang="zh-TW" altLang="en-US"/>
          </a:p>
        </p:txBody>
      </p:sp>
      <p:pic>
        <p:nvPicPr>
          <p:cNvPr id="6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DA69C71A-403E-B5DF-27E9-8E64D00E1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35" y="2417860"/>
            <a:ext cx="2757830" cy="186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569C3C7D-EB69-1941-A5B5-C491C2EB4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115" y="2839214"/>
            <a:ext cx="1453078" cy="98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右箭號 3">
            <a:extLst>
              <a:ext uri="{FF2B5EF4-FFF2-40B4-BE49-F238E27FC236}">
                <a16:creationId xmlns:a16="http://schemas.microsoft.com/office/drawing/2014/main" id="{0F3025FE-6931-4EB4-F2F5-323EFD8412E5}"/>
              </a:ext>
            </a:extLst>
          </p:cNvPr>
          <p:cNvSpPr/>
          <p:nvPr/>
        </p:nvSpPr>
        <p:spPr>
          <a:xfrm>
            <a:off x="4897511" y="2999354"/>
            <a:ext cx="1538399" cy="66418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9" name="文字方塊 5">
            <a:extLst>
              <a:ext uri="{FF2B5EF4-FFF2-40B4-BE49-F238E27FC236}">
                <a16:creationId xmlns:a16="http://schemas.microsoft.com/office/drawing/2014/main" id="{243D3219-E4A6-AF56-5BEE-BA4537077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9565" y="3658293"/>
            <a:ext cx="1716917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>
                <a:solidFill>
                  <a:srgbClr val="FF0000"/>
                </a:solidFill>
              </a:rPr>
              <a:t>Subsampling</a:t>
            </a:r>
            <a:endParaRPr lang="zh-TW" altLang="en-US" sz="1985">
              <a:solidFill>
                <a:srgbClr val="FF0000"/>
              </a:solidFill>
            </a:endParaRPr>
          </a:p>
        </p:txBody>
      </p:sp>
      <p:sp>
        <p:nvSpPr>
          <p:cNvPr id="10" name="文字方塊 6">
            <a:extLst>
              <a:ext uri="{FF2B5EF4-FFF2-40B4-BE49-F238E27FC236}">
                <a16:creationId xmlns:a16="http://schemas.microsoft.com/office/drawing/2014/main" id="{6C84F794-6D07-D392-EE77-8EEC689D0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3059" y="1991256"/>
            <a:ext cx="1236495" cy="44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315"/>
              <a:t>bird</a:t>
            </a:r>
            <a:endParaRPr lang="zh-TW" altLang="en-US" sz="2315"/>
          </a:p>
        </p:txBody>
      </p:sp>
      <p:sp>
        <p:nvSpPr>
          <p:cNvPr id="11" name="文字方塊 8">
            <a:extLst>
              <a:ext uri="{FF2B5EF4-FFF2-40B4-BE49-F238E27FC236}">
                <a16:creationId xmlns:a16="http://schemas.microsoft.com/office/drawing/2014/main" id="{33040FD0-F358-83D1-3445-3A129C57C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2063" y="2398170"/>
            <a:ext cx="1235183" cy="44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315"/>
              <a:t>bird</a:t>
            </a:r>
            <a:endParaRPr lang="zh-TW" altLang="en-US" sz="2315"/>
          </a:p>
        </p:txBody>
      </p:sp>
      <p:sp>
        <p:nvSpPr>
          <p:cNvPr id="12" name="文字方塊 7">
            <a:extLst>
              <a:ext uri="{FF2B5EF4-FFF2-40B4-BE49-F238E27FC236}">
                <a16:creationId xmlns:a16="http://schemas.microsoft.com/office/drawing/2014/main" id="{4C39F1F5-88BE-AF72-EAAA-9BE3834FB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034" y="4557443"/>
            <a:ext cx="6034147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We can subsample the pixels to make image smaller</a:t>
            </a:r>
            <a:endParaRPr lang="zh-TW" altLang="en-US" sz="1985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DD346EB-44D1-742F-3239-0E7D5156B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3059" y="4978796"/>
            <a:ext cx="6009208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fewer parameters to characterize the image</a:t>
            </a:r>
            <a:endParaRPr lang="zh-TW" altLang="en-US" sz="1985"/>
          </a:p>
        </p:txBody>
      </p:sp>
      <p:sp>
        <p:nvSpPr>
          <p:cNvPr id="14" name="向右箭號 11">
            <a:extLst>
              <a:ext uri="{FF2B5EF4-FFF2-40B4-BE49-F238E27FC236}">
                <a16:creationId xmlns:a16="http://schemas.microsoft.com/office/drawing/2014/main" id="{30160D32-1F17-5814-AAEF-E41B44B48431}"/>
              </a:ext>
            </a:extLst>
          </p:cNvPr>
          <p:cNvSpPr/>
          <p:nvPr/>
        </p:nvSpPr>
        <p:spPr>
          <a:xfrm>
            <a:off x="2051735" y="4978796"/>
            <a:ext cx="761324" cy="39903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9E7CAC9F-41ED-47AB-F7EF-6F33D26388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CNN compresses a fully connected network in two ways: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B3683-54A5-6114-75D5-0E6FAA2660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39570" y="1512147"/>
            <a:ext cx="6993678" cy="3557220"/>
          </a:xfrm>
        </p:spPr>
        <p:txBody>
          <a:bodyPr/>
          <a:lstStyle/>
          <a:p>
            <a:r>
              <a:rPr lang="en-US" altLang="en-US"/>
              <a:t>Reducing number of connections</a:t>
            </a:r>
          </a:p>
          <a:p>
            <a:r>
              <a:rPr lang="en-US" altLang="en-US"/>
              <a:t>Shared weights on the edges</a:t>
            </a:r>
          </a:p>
          <a:p>
            <a:r>
              <a:rPr lang="en-US" altLang="en-US"/>
              <a:t>Max pooling further reduces the complexity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3">
            <a:extLst>
              <a:ext uri="{FF2B5EF4-FFF2-40B4-BE49-F238E27FC236}">
                <a16:creationId xmlns:a16="http://schemas.microsoft.com/office/drawing/2014/main" id="{42C0ADBA-5241-3C5B-4722-EAD607E6B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595" y="3057109"/>
            <a:ext cx="5922574" cy="1794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4">
            <a:extLst>
              <a:ext uri="{FF2B5EF4-FFF2-40B4-BE49-F238E27FC236}">
                <a16:creationId xmlns:a16="http://schemas.microsoft.com/office/drawing/2014/main" id="{F3B2D0D5-7BF6-A9E9-A572-64A5CD286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01" y="252025"/>
            <a:ext cx="6694399" cy="2795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標題 1">
            <a:extLst>
              <a:ext uri="{FF2B5EF4-FFF2-40B4-BE49-F238E27FC236}">
                <a16:creationId xmlns:a16="http://schemas.microsoft.com/office/drawing/2014/main" id="{3227B564-903F-9276-365F-22A5904A3D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81334" y="301905"/>
            <a:ext cx="6521133" cy="1096044"/>
          </a:xfrm>
        </p:spPr>
        <p:txBody>
          <a:bodyPr/>
          <a:lstStyle/>
          <a:p>
            <a:r>
              <a:rPr lang="en-US" altLang="zh-TW"/>
              <a:t>Max Pooling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1AC40991-5CEB-1529-555F-9DA9829A61D2}"/>
              </a:ext>
            </a:extLst>
          </p:cNvPr>
          <p:cNvGraphicFramePr>
            <a:graphicFrameLocks/>
          </p:cNvGraphicFramePr>
          <p:nvPr/>
        </p:nvGraphicFramePr>
        <p:xfrm>
          <a:off x="1541123" y="2070014"/>
          <a:ext cx="2377168" cy="2268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1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1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1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634" marR="75634" marT="37804" marB="3780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634" marR="75634" marT="37804" marB="3780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634" marR="75634" marT="37804" marB="3780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634" marR="75634" marT="37804" marB="3780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634" marR="75634" marT="37804" marB="3780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634" marR="75634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634" marR="75634" marT="37804" marB="3780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9926" name="文字方塊 4">
            <a:extLst>
              <a:ext uri="{FF2B5EF4-FFF2-40B4-BE49-F238E27FC236}">
                <a16:creationId xmlns:a16="http://schemas.microsoft.com/office/drawing/2014/main" id="{07E458B9-CB00-F1D0-E1EB-54B2052D9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9020" y="4541691"/>
            <a:ext cx="1941375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6 x 6 image</a:t>
            </a:r>
            <a:endParaRPr lang="zh-TW" altLang="en-US" sz="1985"/>
          </a:p>
        </p:txBody>
      </p:sp>
      <p:sp>
        <p:nvSpPr>
          <p:cNvPr id="7" name="橢圓 5">
            <a:extLst>
              <a:ext uri="{FF2B5EF4-FFF2-40B4-BE49-F238E27FC236}">
                <a16:creationId xmlns:a16="http://schemas.microsoft.com/office/drawing/2014/main" id="{FE47EE2E-072C-80EE-CBD8-ACFFF46CE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126" y="2551748"/>
            <a:ext cx="594620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8" name="橢圓 6">
            <a:extLst>
              <a:ext uri="{FF2B5EF4-FFF2-40B4-BE49-F238E27FC236}">
                <a16:creationId xmlns:a16="http://schemas.microsoft.com/office/drawing/2014/main" id="{E9FC0B70-2B47-F066-1818-BF6B04FCE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1454" y="2551748"/>
            <a:ext cx="594620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0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9" name="橢圓 7">
            <a:extLst>
              <a:ext uri="{FF2B5EF4-FFF2-40B4-BE49-F238E27FC236}">
                <a16:creationId xmlns:a16="http://schemas.microsoft.com/office/drawing/2014/main" id="{5A6D000C-5294-3545-335E-0487BD0A9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1454" y="3469275"/>
            <a:ext cx="594620" cy="594620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0" name="橢圓 8">
            <a:extLst>
              <a:ext uri="{FF2B5EF4-FFF2-40B4-BE49-F238E27FC236}">
                <a16:creationId xmlns:a16="http://schemas.microsoft.com/office/drawing/2014/main" id="{AF31F67C-5074-A27E-5AF5-AED35475F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126" y="3469275"/>
            <a:ext cx="594620" cy="594620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1" name="橢圓 9">
            <a:extLst>
              <a:ext uri="{FF2B5EF4-FFF2-40B4-BE49-F238E27FC236}">
                <a16:creationId xmlns:a16="http://schemas.microsoft.com/office/drawing/2014/main" id="{DAEC64C8-CCC4-E2F5-9D12-38CF042E5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4328" y="2731578"/>
            <a:ext cx="595933" cy="595933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2" name="橢圓 10">
            <a:extLst>
              <a:ext uri="{FF2B5EF4-FFF2-40B4-BE49-F238E27FC236}">
                <a16:creationId xmlns:a16="http://schemas.microsoft.com/office/drawing/2014/main" id="{A8ABE8C4-6B0E-1B2A-6557-DA8DCB79D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6534" y="2713201"/>
            <a:ext cx="595933" cy="595933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3" name="橢圓 11">
            <a:extLst>
              <a:ext uri="{FF2B5EF4-FFF2-40B4-BE49-F238E27FC236}">
                <a16:creationId xmlns:a16="http://schemas.microsoft.com/office/drawing/2014/main" id="{9AA3699A-628A-EEC1-B4A3-0C23BB02C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6534" y="3599224"/>
            <a:ext cx="595933" cy="594621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4" name="橢圓 12">
            <a:extLst>
              <a:ext uri="{FF2B5EF4-FFF2-40B4-BE49-F238E27FC236}">
                <a16:creationId xmlns:a16="http://schemas.microsoft.com/office/drawing/2014/main" id="{E2ADD63C-C890-D61D-2CF0-E5782ED90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6142" y="3600537"/>
            <a:ext cx="595933" cy="595933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0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79935" name="文字方塊 13">
            <a:extLst>
              <a:ext uri="{FF2B5EF4-FFF2-40B4-BE49-F238E27FC236}">
                <a16:creationId xmlns:a16="http://schemas.microsoft.com/office/drawing/2014/main" id="{CE9A3DD5-DBC7-4B04-15EE-14104777B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5049" y="4288355"/>
            <a:ext cx="1940063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2 x 2 image</a:t>
            </a:r>
            <a:endParaRPr lang="zh-TW" altLang="en-US" sz="1985"/>
          </a:p>
        </p:txBody>
      </p:sp>
      <p:sp>
        <p:nvSpPr>
          <p:cNvPr id="16" name="文字方塊 14">
            <a:extLst>
              <a:ext uri="{FF2B5EF4-FFF2-40B4-BE49-F238E27FC236}">
                <a16:creationId xmlns:a16="http://schemas.microsoft.com/office/drawing/2014/main" id="{01D90309-6D7A-BB48-71F8-1D0D583CF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4237" y="4712332"/>
            <a:ext cx="1874432" cy="80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315">
                <a:solidFill>
                  <a:srgbClr val="0000FF"/>
                </a:solidFill>
              </a:rPr>
              <a:t>Each filter 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315">
                <a:solidFill>
                  <a:srgbClr val="0000FF"/>
                </a:solidFill>
              </a:rPr>
              <a:t>is a channel</a:t>
            </a:r>
            <a:endParaRPr lang="zh-TW" altLang="en-US" sz="2315">
              <a:solidFill>
                <a:srgbClr val="0000FF"/>
              </a:solidFill>
            </a:endParaRPr>
          </a:p>
        </p:txBody>
      </p:sp>
      <p:sp>
        <p:nvSpPr>
          <p:cNvPr id="17" name="向右箭號 15">
            <a:extLst>
              <a:ext uri="{FF2B5EF4-FFF2-40B4-BE49-F238E27FC236}">
                <a16:creationId xmlns:a16="http://schemas.microsoft.com/office/drawing/2014/main" id="{07BE633C-AF44-6A5B-FA40-3474DFB96490}"/>
              </a:ext>
            </a:extLst>
          </p:cNvPr>
          <p:cNvSpPr/>
          <p:nvPr/>
        </p:nvSpPr>
        <p:spPr>
          <a:xfrm>
            <a:off x="3868411" y="2256407"/>
            <a:ext cx="710132" cy="7009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705CB47-4245-DA7A-7A4C-F5048526E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4237" y="1618470"/>
            <a:ext cx="1884933" cy="80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315"/>
              <a:t>New image 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315"/>
              <a:t>but smaller</a:t>
            </a:r>
            <a:endParaRPr lang="zh-TW" altLang="en-US" sz="2315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D111708-2DF8-0520-40F8-8F0879AACE50}"/>
              </a:ext>
            </a:extLst>
          </p:cNvPr>
          <p:cNvSpPr/>
          <p:nvPr/>
        </p:nvSpPr>
        <p:spPr>
          <a:xfrm>
            <a:off x="4581169" y="2157959"/>
            <a:ext cx="1136735" cy="88339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315" dirty="0">
                <a:solidFill>
                  <a:srgbClr val="000000"/>
                </a:solidFill>
              </a:rPr>
              <a:t>Conv</a:t>
            </a:r>
            <a:endParaRPr lang="zh-TW" altLang="en-US" sz="2315" dirty="0">
              <a:solidFill>
                <a:srgbClr val="00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13F0F7D-6773-5E00-2C75-F8D322726494}"/>
              </a:ext>
            </a:extLst>
          </p:cNvPr>
          <p:cNvSpPr/>
          <p:nvPr/>
        </p:nvSpPr>
        <p:spPr>
          <a:xfrm>
            <a:off x="4578543" y="3462711"/>
            <a:ext cx="1139361" cy="882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2315" dirty="0">
                <a:solidFill>
                  <a:srgbClr val="000000"/>
                </a:solidFill>
              </a:rPr>
              <a:t>Max</a:t>
            </a:r>
          </a:p>
          <a:p>
            <a:pPr algn="ctr" eaLnBrk="1" hangingPunct="1">
              <a:defRPr/>
            </a:pPr>
            <a:r>
              <a:rPr lang="en-US" altLang="zh-TW" sz="2315" dirty="0">
                <a:solidFill>
                  <a:srgbClr val="000000"/>
                </a:solidFill>
              </a:rPr>
              <a:t>Pooling</a:t>
            </a:r>
            <a:endParaRPr lang="zh-TW" altLang="en-US" sz="2315" dirty="0">
              <a:solidFill>
                <a:srgbClr val="000000"/>
              </a:solidFill>
            </a:endParaRPr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37473726-7DA6-E3C4-8010-2E5485555D5C}"/>
              </a:ext>
            </a:extLst>
          </p:cNvPr>
          <p:cNvSpPr/>
          <p:nvPr/>
        </p:nvSpPr>
        <p:spPr>
          <a:xfrm>
            <a:off x="5708715" y="3546719"/>
            <a:ext cx="710132" cy="6996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8CEA9495-797B-8A29-F0C8-60AAE220C94D}"/>
              </a:ext>
            </a:extLst>
          </p:cNvPr>
          <p:cNvSpPr/>
          <p:nvPr/>
        </p:nvSpPr>
        <p:spPr>
          <a:xfrm rot="5400000">
            <a:off x="4944766" y="2908783"/>
            <a:ext cx="406914" cy="7009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標題 1">
            <a:extLst>
              <a:ext uri="{FF2B5EF4-FFF2-40B4-BE49-F238E27FC236}">
                <a16:creationId xmlns:a16="http://schemas.microsoft.com/office/drawing/2014/main" id="{BD6C7863-143F-1A2B-A7AC-F831C656A0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81334" y="301905"/>
            <a:ext cx="6521133" cy="1096044"/>
          </a:xfrm>
        </p:spPr>
        <p:txBody>
          <a:bodyPr/>
          <a:lstStyle/>
          <a:p>
            <a:r>
              <a:rPr lang="en-US" altLang="zh-TW"/>
              <a:t>The whole CNN</a:t>
            </a:r>
            <a:endParaRPr lang="zh-TW" altLang="en-US"/>
          </a:p>
        </p:txBody>
      </p:sp>
      <p:pic>
        <p:nvPicPr>
          <p:cNvPr id="80899" name="Picture 2" descr="http://s.hswstatic.com/gif/whiskers-sam.jpg">
            <a:extLst>
              <a:ext uri="{FF2B5EF4-FFF2-40B4-BE49-F238E27FC236}">
                <a16:creationId xmlns:a16="http://schemas.microsoft.com/office/drawing/2014/main" id="{F0F2263B-7424-FB33-3E41-474CF5D73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515" y="158828"/>
            <a:ext cx="1464892" cy="994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0">
            <a:extLst>
              <a:ext uri="{FF2B5EF4-FFF2-40B4-BE49-F238E27FC236}">
                <a16:creationId xmlns:a16="http://schemas.microsoft.com/office/drawing/2014/main" id="{D2AD2BBD-C76D-5A97-869F-250BF792F9C7}"/>
              </a:ext>
            </a:extLst>
          </p:cNvPr>
          <p:cNvSpPr/>
          <p:nvPr/>
        </p:nvSpPr>
        <p:spPr>
          <a:xfrm>
            <a:off x="5602442" y="1595415"/>
            <a:ext cx="1436013" cy="46013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Convolution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7" name="矩形 12">
            <a:extLst>
              <a:ext uri="{FF2B5EF4-FFF2-40B4-BE49-F238E27FC236}">
                <a16:creationId xmlns:a16="http://schemas.microsoft.com/office/drawing/2014/main" id="{C0F2D098-D11B-9145-BCA0-9E3550228C16}"/>
              </a:ext>
            </a:extLst>
          </p:cNvPr>
          <p:cNvSpPr/>
          <p:nvPr/>
        </p:nvSpPr>
        <p:spPr>
          <a:xfrm>
            <a:off x="5602442" y="2504962"/>
            <a:ext cx="1436013" cy="4601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Max Pooling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416FD7CC-2FFC-0847-9A3A-7ABDE31E76E6}"/>
              </a:ext>
            </a:extLst>
          </p:cNvPr>
          <p:cNvSpPr/>
          <p:nvPr/>
        </p:nvSpPr>
        <p:spPr>
          <a:xfrm>
            <a:off x="5602442" y="3388216"/>
            <a:ext cx="1436013" cy="46013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Convolution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627F445F-CB59-F5EF-0E6A-73E15837B63D}"/>
              </a:ext>
            </a:extLst>
          </p:cNvPr>
          <p:cNvSpPr/>
          <p:nvPr/>
        </p:nvSpPr>
        <p:spPr>
          <a:xfrm>
            <a:off x="5602442" y="4242562"/>
            <a:ext cx="1436013" cy="4601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Max Pooling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BE65A5F8-0B21-805C-EB65-02F966369076}"/>
              </a:ext>
            </a:extLst>
          </p:cNvPr>
          <p:cNvSpPr/>
          <p:nvPr/>
        </p:nvSpPr>
        <p:spPr>
          <a:xfrm>
            <a:off x="6114317" y="1199742"/>
            <a:ext cx="451544" cy="36622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4FE92350-6566-BE86-C132-7B7ADF2FD095}"/>
              </a:ext>
            </a:extLst>
          </p:cNvPr>
          <p:cNvSpPr/>
          <p:nvPr/>
        </p:nvSpPr>
        <p:spPr>
          <a:xfrm>
            <a:off x="6114317" y="2118581"/>
            <a:ext cx="451544" cy="36622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4B7C5750-BCDD-6ED4-D2C9-E0B5A733CF4B}"/>
              </a:ext>
            </a:extLst>
          </p:cNvPr>
          <p:cNvSpPr/>
          <p:nvPr/>
        </p:nvSpPr>
        <p:spPr>
          <a:xfrm>
            <a:off x="6114317" y="3021669"/>
            <a:ext cx="451544" cy="3649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3A6F231A-D4A5-1196-217F-A139ECA32306}"/>
              </a:ext>
            </a:extLst>
          </p:cNvPr>
          <p:cNvSpPr/>
          <p:nvPr/>
        </p:nvSpPr>
        <p:spPr>
          <a:xfrm>
            <a:off x="6114317" y="3877502"/>
            <a:ext cx="451544" cy="3649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80916" name="文字方塊 20">
            <a:extLst>
              <a:ext uri="{FF2B5EF4-FFF2-40B4-BE49-F238E27FC236}">
                <a16:creationId xmlns:a16="http://schemas.microsoft.com/office/drawing/2014/main" id="{9C130EF2-1669-F1DD-7342-D9485629E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0692" y="2823462"/>
            <a:ext cx="1397948" cy="131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Can repeat many times</a:t>
            </a:r>
            <a:endParaRPr lang="zh-TW" altLang="en-US" sz="1985"/>
          </a:p>
        </p:txBody>
      </p:sp>
      <p:sp>
        <p:nvSpPr>
          <p:cNvPr id="15" name="左大括弧 22">
            <a:extLst>
              <a:ext uri="{FF2B5EF4-FFF2-40B4-BE49-F238E27FC236}">
                <a16:creationId xmlns:a16="http://schemas.microsoft.com/office/drawing/2014/main" id="{542FAE63-9E77-E536-718D-04ACDEEAA363}"/>
              </a:ext>
            </a:extLst>
          </p:cNvPr>
          <p:cNvSpPr/>
          <p:nvPr/>
        </p:nvSpPr>
        <p:spPr>
          <a:xfrm flipH="1">
            <a:off x="7071222" y="1493770"/>
            <a:ext cx="276965" cy="3347200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6" name="矩形 25">
            <a:extLst>
              <a:ext uri="{FF2B5EF4-FFF2-40B4-BE49-F238E27FC236}">
                <a16:creationId xmlns:a16="http://schemas.microsoft.com/office/drawing/2014/main" id="{1D23D428-34C4-5A39-5FBF-544CA89C06D4}"/>
              </a:ext>
            </a:extLst>
          </p:cNvPr>
          <p:cNvSpPr/>
          <p:nvPr/>
        </p:nvSpPr>
        <p:spPr>
          <a:xfrm>
            <a:off x="5552513" y="1527898"/>
            <a:ext cx="1535774" cy="15712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B4FD7D0D-7831-6773-4C5F-5C6554AF2C63}"/>
              </a:ext>
            </a:extLst>
          </p:cNvPr>
          <p:cNvSpPr txBox="1"/>
          <p:nvPr/>
        </p:nvSpPr>
        <p:spPr>
          <a:xfrm>
            <a:off x="2403793" y="2950742"/>
            <a:ext cx="1734060" cy="3978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TW" sz="1985" dirty="0"/>
              <a:t>A new image</a:t>
            </a:r>
            <a:endParaRPr lang="zh-TW" altLang="en-US" sz="1985" dirty="0"/>
          </a:p>
        </p:txBody>
      </p:sp>
      <p:sp>
        <p:nvSpPr>
          <p:cNvPr id="18" name="文字方塊 26">
            <a:extLst>
              <a:ext uri="{FF2B5EF4-FFF2-40B4-BE49-F238E27FC236}">
                <a16:creationId xmlns:a16="http://schemas.microsoft.com/office/drawing/2014/main" id="{097BEFC0-E7D6-AC2A-2178-6BC2E2656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705" y="4308043"/>
            <a:ext cx="3546719" cy="80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315"/>
              <a:t>The number of channels is the number of filters</a:t>
            </a:r>
            <a:endParaRPr lang="zh-TW" altLang="en-US" sz="2315"/>
          </a:p>
        </p:txBody>
      </p:sp>
      <p:sp>
        <p:nvSpPr>
          <p:cNvPr id="19" name="文字方塊 27">
            <a:extLst>
              <a:ext uri="{FF2B5EF4-FFF2-40B4-BE49-F238E27FC236}">
                <a16:creationId xmlns:a16="http://schemas.microsoft.com/office/drawing/2014/main" id="{9B94BA2B-5C59-EC2E-37FD-A10CEDB25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704" y="3515216"/>
            <a:ext cx="3513904" cy="80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315"/>
              <a:t>Smaller than the original image</a:t>
            </a:r>
            <a:endParaRPr lang="zh-TW" altLang="en-US" sz="2315"/>
          </a:p>
        </p:txBody>
      </p:sp>
      <p:cxnSp>
        <p:nvCxnSpPr>
          <p:cNvPr id="20" name="直線單箭頭接點 6">
            <a:extLst>
              <a:ext uri="{FF2B5EF4-FFF2-40B4-BE49-F238E27FC236}">
                <a16:creationId xmlns:a16="http://schemas.microsoft.com/office/drawing/2014/main" id="{73F0E1B8-6545-8A92-AC50-35A581126730}"/>
              </a:ext>
            </a:extLst>
          </p:cNvPr>
          <p:cNvCxnSpPr/>
          <p:nvPr/>
        </p:nvCxnSpPr>
        <p:spPr>
          <a:xfrm flipH="1">
            <a:off x="4184755" y="3204124"/>
            <a:ext cx="187705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8">
            <a:extLst>
              <a:ext uri="{FF2B5EF4-FFF2-40B4-BE49-F238E27FC236}">
                <a16:creationId xmlns:a16="http://schemas.microsoft.com/office/drawing/2014/main" id="{7377BAA5-994F-D7C9-3461-953D67071315}"/>
              </a:ext>
            </a:extLst>
          </p:cNvPr>
          <p:cNvSpPr/>
          <p:nvPr/>
        </p:nvSpPr>
        <p:spPr>
          <a:xfrm>
            <a:off x="5552513" y="3309135"/>
            <a:ext cx="1535774" cy="15712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grpSp>
        <p:nvGrpSpPr>
          <p:cNvPr id="22" name="群組 7">
            <a:extLst>
              <a:ext uri="{FF2B5EF4-FFF2-40B4-BE49-F238E27FC236}">
                <a16:creationId xmlns:a16="http://schemas.microsoft.com/office/drawing/2014/main" id="{913A2B8D-6573-8349-68F7-3D71BBAA0CF5}"/>
              </a:ext>
            </a:extLst>
          </p:cNvPr>
          <p:cNvGrpSpPr>
            <a:grpSpLocks/>
          </p:cNvGrpSpPr>
          <p:nvPr/>
        </p:nvGrpSpPr>
        <p:grpSpPr bwMode="auto">
          <a:xfrm>
            <a:off x="2553159" y="1332317"/>
            <a:ext cx="1610594" cy="1464892"/>
            <a:chOff x="1561968" y="1612084"/>
            <a:chExt cx="1947915" cy="1771562"/>
          </a:xfrm>
        </p:grpSpPr>
        <p:sp>
          <p:nvSpPr>
            <p:cNvPr id="23" name="橢圓 29">
              <a:extLst>
                <a:ext uri="{FF2B5EF4-FFF2-40B4-BE49-F238E27FC236}">
                  <a16:creationId xmlns:a16="http://schemas.microsoft.com/office/drawing/2014/main" id="{C6F31BCA-6C27-B5D1-FD9A-D44149682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719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1985" dirty="0">
                  <a:solidFill>
                    <a:schemeClr val="dk1"/>
                  </a:solidFill>
                </a:rPr>
                <a:t>3</a:t>
              </a:r>
              <a:endParaRPr lang="zh-TW" altLang="en-US" sz="1985" dirty="0">
                <a:solidFill>
                  <a:schemeClr val="dk1"/>
                </a:solidFill>
              </a:endParaRPr>
            </a:p>
          </p:txBody>
        </p:sp>
        <p:sp>
          <p:nvSpPr>
            <p:cNvPr id="24" name="橢圓 30">
              <a:extLst>
                <a:ext uri="{FF2B5EF4-FFF2-40B4-BE49-F238E27FC236}">
                  <a16:creationId xmlns:a16="http://schemas.microsoft.com/office/drawing/2014/main" id="{2F156BDD-DA48-A214-F6A8-B113CB2FF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295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1985" dirty="0">
                  <a:solidFill>
                    <a:schemeClr val="dk1"/>
                  </a:solidFill>
                </a:rPr>
                <a:t>0</a:t>
              </a:r>
              <a:endParaRPr lang="zh-TW" altLang="en-US" sz="1985" dirty="0">
                <a:solidFill>
                  <a:schemeClr val="dk1"/>
                </a:solidFill>
              </a:endParaRPr>
            </a:p>
          </p:txBody>
        </p:sp>
        <p:sp>
          <p:nvSpPr>
            <p:cNvPr id="25" name="橢圓 31">
              <a:extLst>
                <a:ext uri="{FF2B5EF4-FFF2-40B4-BE49-F238E27FC236}">
                  <a16:creationId xmlns:a16="http://schemas.microsoft.com/office/drawing/2014/main" id="{267229D5-2A50-531F-CC1E-B292F1F5F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544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1985" dirty="0">
                  <a:solidFill>
                    <a:schemeClr val="dk1"/>
                  </a:solidFill>
                </a:rPr>
                <a:t>1</a:t>
              </a:r>
              <a:endParaRPr lang="zh-TW" altLang="en-US" sz="1985" dirty="0">
                <a:solidFill>
                  <a:schemeClr val="dk1"/>
                </a:solidFill>
              </a:endParaRPr>
            </a:p>
          </p:txBody>
        </p:sp>
        <p:sp>
          <p:nvSpPr>
            <p:cNvPr id="26" name="橢圓 32">
              <a:extLst>
                <a:ext uri="{FF2B5EF4-FFF2-40B4-BE49-F238E27FC236}">
                  <a16:creationId xmlns:a16="http://schemas.microsoft.com/office/drawing/2014/main" id="{64F5738B-39C5-F628-3B92-F31A2ABA3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968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1985" dirty="0">
                  <a:solidFill>
                    <a:schemeClr val="dk1"/>
                  </a:solidFill>
                </a:rPr>
                <a:t>3</a:t>
              </a:r>
              <a:endParaRPr lang="zh-TW" altLang="en-US" sz="1985" dirty="0">
                <a:solidFill>
                  <a:schemeClr val="dk1"/>
                </a:solidFill>
              </a:endParaRPr>
            </a:p>
          </p:txBody>
        </p:sp>
        <p:sp>
          <p:nvSpPr>
            <p:cNvPr id="27" name="橢圓 33">
              <a:extLst>
                <a:ext uri="{FF2B5EF4-FFF2-40B4-BE49-F238E27FC236}">
                  <a16:creationId xmlns:a16="http://schemas.microsoft.com/office/drawing/2014/main" id="{807A6B2B-D5DD-6C09-51D0-6DC7B3EA7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637" y="1829560"/>
              <a:ext cx="720744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1985" dirty="0">
                  <a:solidFill>
                    <a:schemeClr val="dk1"/>
                  </a:solidFill>
                </a:rPr>
                <a:t>-1</a:t>
              </a:r>
              <a:endParaRPr lang="zh-TW" altLang="en-US" sz="1985" dirty="0">
                <a:solidFill>
                  <a:schemeClr val="dk1"/>
                </a:solidFill>
              </a:endParaRPr>
            </a:p>
          </p:txBody>
        </p:sp>
        <p:sp>
          <p:nvSpPr>
            <p:cNvPr id="28" name="橢圓 34">
              <a:extLst>
                <a:ext uri="{FF2B5EF4-FFF2-40B4-BE49-F238E27FC236}">
                  <a16:creationId xmlns:a16="http://schemas.microsoft.com/office/drawing/2014/main" id="{23198FB2-176F-21E4-B1E7-B5AFB178A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139" y="1805749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1985" dirty="0">
                  <a:solidFill>
                    <a:schemeClr val="dk1"/>
                  </a:solidFill>
                </a:rPr>
                <a:t>1</a:t>
              </a:r>
              <a:endParaRPr lang="zh-TW" altLang="en-US" sz="1985" dirty="0">
                <a:solidFill>
                  <a:schemeClr val="dk1"/>
                </a:solidFill>
              </a:endParaRPr>
            </a:p>
          </p:txBody>
        </p:sp>
        <p:sp>
          <p:nvSpPr>
            <p:cNvPr id="29" name="橢圓 35">
              <a:extLst>
                <a:ext uri="{FF2B5EF4-FFF2-40B4-BE49-F238E27FC236}">
                  <a16:creationId xmlns:a16="http://schemas.microsoft.com/office/drawing/2014/main" id="{3FE6A967-613F-861A-714F-DAFBBF7B6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8975" y="2661369"/>
              <a:ext cx="719157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1985" dirty="0">
                  <a:solidFill>
                    <a:schemeClr val="dk1"/>
                  </a:solidFill>
                </a:rPr>
                <a:t>3</a:t>
              </a:r>
              <a:endParaRPr lang="zh-TW" altLang="en-US" sz="1985" dirty="0">
                <a:solidFill>
                  <a:schemeClr val="dk1"/>
                </a:solidFill>
              </a:endParaRPr>
            </a:p>
          </p:txBody>
        </p:sp>
        <p:sp>
          <p:nvSpPr>
            <p:cNvPr id="30" name="橢圓 36">
              <a:extLst>
                <a:ext uri="{FF2B5EF4-FFF2-40B4-BE49-F238E27FC236}">
                  <a16:creationId xmlns:a16="http://schemas.microsoft.com/office/drawing/2014/main" id="{7E21E4CC-F7D2-8AFF-6A7C-9A043A1E5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6761" y="2662957"/>
              <a:ext cx="719156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1985" dirty="0">
                  <a:solidFill>
                    <a:schemeClr val="dk1"/>
                  </a:solidFill>
                </a:rPr>
                <a:t>0</a:t>
              </a:r>
              <a:endParaRPr lang="zh-TW" altLang="en-US" sz="1985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19" grpId="0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標題 1">
            <a:extLst>
              <a:ext uri="{FF2B5EF4-FFF2-40B4-BE49-F238E27FC236}">
                <a16:creationId xmlns:a16="http://schemas.microsoft.com/office/drawing/2014/main" id="{3320D27C-BDE4-2993-A6D2-B8944F78EE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81334" y="301905"/>
            <a:ext cx="6521133" cy="1096044"/>
          </a:xfrm>
        </p:spPr>
        <p:txBody>
          <a:bodyPr/>
          <a:lstStyle/>
          <a:p>
            <a:r>
              <a:rPr lang="en-US" altLang="zh-TW"/>
              <a:t>The whole CNN</a:t>
            </a:r>
            <a:endParaRPr lang="zh-TW" altLang="en-US"/>
          </a:p>
        </p:txBody>
      </p:sp>
      <p:grpSp>
        <p:nvGrpSpPr>
          <p:cNvPr id="81923" name="群組 3">
            <a:extLst>
              <a:ext uri="{FF2B5EF4-FFF2-40B4-BE49-F238E27FC236}">
                <a16:creationId xmlns:a16="http://schemas.microsoft.com/office/drawing/2014/main" id="{429B2041-0894-BBD3-3A1F-B652EA250931}"/>
              </a:ext>
            </a:extLst>
          </p:cNvPr>
          <p:cNvGrpSpPr>
            <a:grpSpLocks/>
          </p:cNvGrpSpPr>
          <p:nvPr/>
        </p:nvGrpSpPr>
        <p:grpSpPr bwMode="auto">
          <a:xfrm>
            <a:off x="1881094" y="1880995"/>
            <a:ext cx="2403421" cy="2646257"/>
            <a:chOff x="-1626455" y="3999117"/>
            <a:chExt cx="2906568" cy="3201477"/>
          </a:xfrm>
        </p:grpSpPr>
        <p:pic>
          <p:nvPicPr>
            <p:cNvPr id="81954" name="圖片 4">
              <a:extLst>
                <a:ext uri="{FF2B5EF4-FFF2-40B4-BE49-F238E27FC236}">
                  <a16:creationId xmlns:a16="http://schemas.microsoft.com/office/drawing/2014/main" id="{BEFF87B6-FC8F-6347-33D4-89DC7A51A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>
              <a:extLst>
                <a:ext uri="{FF2B5EF4-FFF2-40B4-BE49-F238E27FC236}">
                  <a16:creationId xmlns:a16="http://schemas.microsoft.com/office/drawing/2014/main" id="{7C120988-115A-CBD6-133B-B31C4D94E45B}"/>
                </a:ext>
              </a:extLst>
            </p:cNvPr>
            <p:cNvSpPr txBox="1"/>
            <p:nvPr/>
          </p:nvSpPr>
          <p:spPr>
            <a:xfrm>
              <a:off x="-1626455" y="5442856"/>
              <a:ext cx="2906568" cy="727639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TW" sz="1654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1654" dirty="0">
                <a:solidFill>
                  <a:srgbClr val="000000"/>
                </a:solidFill>
              </a:endParaRPr>
            </a:p>
          </p:txBody>
        </p:sp>
      </p:grpSp>
      <p:pic>
        <p:nvPicPr>
          <p:cNvPr id="81924" name="Picture 2" descr="http://s.hswstatic.com/gif/whiskers-sam.jpg">
            <a:extLst>
              <a:ext uri="{FF2B5EF4-FFF2-40B4-BE49-F238E27FC236}">
                <a16:creationId xmlns:a16="http://schemas.microsoft.com/office/drawing/2014/main" id="{A5F7502B-84E9-DA1A-A90D-5DCF689E8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515" y="158828"/>
            <a:ext cx="1464892" cy="994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文字方塊 8">
            <a:extLst>
              <a:ext uri="{FF2B5EF4-FFF2-40B4-BE49-F238E27FC236}">
                <a16:creationId xmlns:a16="http://schemas.microsoft.com/office/drawing/2014/main" id="{5E3C40CF-4D9E-5D3A-48EF-8F3812C5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8199" y="1411075"/>
            <a:ext cx="1691976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cat dog ……</a:t>
            </a:r>
            <a:endParaRPr lang="zh-TW" altLang="en-US" sz="1985"/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5204FB6D-9D97-35E1-1559-BAE644991BB1}"/>
              </a:ext>
            </a:extLst>
          </p:cNvPr>
          <p:cNvSpPr/>
          <p:nvPr/>
        </p:nvSpPr>
        <p:spPr>
          <a:xfrm>
            <a:off x="5602442" y="1595415"/>
            <a:ext cx="1436013" cy="46013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Convolution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374EAF43-E5A4-6CC9-6381-8244E0169247}"/>
              </a:ext>
            </a:extLst>
          </p:cNvPr>
          <p:cNvSpPr/>
          <p:nvPr/>
        </p:nvSpPr>
        <p:spPr>
          <a:xfrm>
            <a:off x="5602442" y="2504962"/>
            <a:ext cx="1436013" cy="4601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Max Pooling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12" name="矩形 13">
            <a:extLst>
              <a:ext uri="{FF2B5EF4-FFF2-40B4-BE49-F238E27FC236}">
                <a16:creationId xmlns:a16="http://schemas.microsoft.com/office/drawing/2014/main" id="{9EFE1D0B-89B0-058A-0E91-4732C2C1A939}"/>
              </a:ext>
            </a:extLst>
          </p:cNvPr>
          <p:cNvSpPr/>
          <p:nvPr/>
        </p:nvSpPr>
        <p:spPr>
          <a:xfrm>
            <a:off x="5602442" y="3388216"/>
            <a:ext cx="1436013" cy="46013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Convolution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96CFF900-7FA9-D203-B59D-F4B51D4B56BB}"/>
              </a:ext>
            </a:extLst>
          </p:cNvPr>
          <p:cNvSpPr/>
          <p:nvPr/>
        </p:nvSpPr>
        <p:spPr>
          <a:xfrm>
            <a:off x="5602442" y="4242562"/>
            <a:ext cx="1436013" cy="4601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Max Pooling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14" name="文字方塊 15">
            <a:extLst>
              <a:ext uri="{FF2B5EF4-FFF2-40B4-BE49-F238E27FC236}">
                <a16:creationId xmlns:a16="http://schemas.microsoft.com/office/drawing/2014/main" id="{8DEE3B7A-EBC8-FCE5-C0AA-2097F12557FF}"/>
              </a:ext>
            </a:extLst>
          </p:cNvPr>
          <p:cNvSpPr txBox="1"/>
          <p:nvPr/>
        </p:nvSpPr>
        <p:spPr>
          <a:xfrm>
            <a:off x="4010170" y="5007139"/>
            <a:ext cx="1287401" cy="39780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rgbClr val="000000"/>
                </a:solidFill>
              </a:rPr>
              <a:t>Flattened</a:t>
            </a:r>
            <a:endParaRPr lang="zh-TW" altLang="en-US" sz="1985" dirty="0">
              <a:solidFill>
                <a:srgbClr val="000000"/>
              </a:solidFill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92D5D89F-0D9E-173B-D3B9-7392CED87BCD}"/>
              </a:ext>
            </a:extLst>
          </p:cNvPr>
          <p:cNvSpPr/>
          <p:nvPr/>
        </p:nvSpPr>
        <p:spPr>
          <a:xfrm>
            <a:off x="6114317" y="1199742"/>
            <a:ext cx="451544" cy="36622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6" name="向下箭號 17">
            <a:extLst>
              <a:ext uri="{FF2B5EF4-FFF2-40B4-BE49-F238E27FC236}">
                <a16:creationId xmlns:a16="http://schemas.microsoft.com/office/drawing/2014/main" id="{19E44544-D69A-55D7-1A24-DA29AB1FDC64}"/>
              </a:ext>
            </a:extLst>
          </p:cNvPr>
          <p:cNvSpPr/>
          <p:nvPr/>
        </p:nvSpPr>
        <p:spPr>
          <a:xfrm>
            <a:off x="6114317" y="2118581"/>
            <a:ext cx="451544" cy="36622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7" name="向下箭號 18">
            <a:extLst>
              <a:ext uri="{FF2B5EF4-FFF2-40B4-BE49-F238E27FC236}">
                <a16:creationId xmlns:a16="http://schemas.microsoft.com/office/drawing/2014/main" id="{0E1329B8-EB82-EE61-444F-DE396BF0D4A0}"/>
              </a:ext>
            </a:extLst>
          </p:cNvPr>
          <p:cNvSpPr/>
          <p:nvPr/>
        </p:nvSpPr>
        <p:spPr>
          <a:xfrm>
            <a:off x="6114317" y="3021669"/>
            <a:ext cx="451544" cy="3649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8" name="向下箭號 19">
            <a:extLst>
              <a:ext uri="{FF2B5EF4-FFF2-40B4-BE49-F238E27FC236}">
                <a16:creationId xmlns:a16="http://schemas.microsoft.com/office/drawing/2014/main" id="{09A6EAF0-46C0-F98F-02D0-860E15D383BE}"/>
              </a:ext>
            </a:extLst>
          </p:cNvPr>
          <p:cNvSpPr/>
          <p:nvPr/>
        </p:nvSpPr>
        <p:spPr>
          <a:xfrm>
            <a:off x="6114317" y="3877502"/>
            <a:ext cx="451544" cy="3649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9" name="右彎箭號 16">
            <a:extLst>
              <a:ext uri="{FF2B5EF4-FFF2-40B4-BE49-F238E27FC236}">
                <a16:creationId xmlns:a16="http://schemas.microsoft.com/office/drawing/2014/main" id="{E1FDFF85-645E-7AA8-6F64-7C065EDB1670}"/>
              </a:ext>
            </a:extLst>
          </p:cNvPr>
          <p:cNvSpPr/>
          <p:nvPr/>
        </p:nvSpPr>
        <p:spPr>
          <a:xfrm rot="10800000">
            <a:off x="5297862" y="4756962"/>
            <a:ext cx="1139361" cy="62218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>
              <a:solidFill>
                <a:schemeClr val="tx1"/>
              </a:solidFill>
            </a:endParaRPr>
          </a:p>
        </p:txBody>
      </p:sp>
      <p:sp>
        <p:nvSpPr>
          <p:cNvPr id="20" name="右彎箭號 21">
            <a:extLst>
              <a:ext uri="{FF2B5EF4-FFF2-40B4-BE49-F238E27FC236}">
                <a16:creationId xmlns:a16="http://schemas.microsoft.com/office/drawing/2014/main" id="{44173325-D37B-F49A-E768-4A6627513673}"/>
              </a:ext>
            </a:extLst>
          </p:cNvPr>
          <p:cNvSpPr/>
          <p:nvPr/>
        </p:nvSpPr>
        <p:spPr>
          <a:xfrm rot="16200000">
            <a:off x="3042768" y="4415679"/>
            <a:ext cx="800703" cy="1023849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>
              <a:solidFill>
                <a:schemeClr val="tx1"/>
              </a:solidFill>
            </a:endParaRPr>
          </a:p>
        </p:txBody>
      </p:sp>
      <p:sp>
        <p:nvSpPr>
          <p:cNvPr id="21" name="矩形 23">
            <a:extLst>
              <a:ext uri="{FF2B5EF4-FFF2-40B4-BE49-F238E27FC236}">
                <a16:creationId xmlns:a16="http://schemas.microsoft.com/office/drawing/2014/main" id="{578C68BC-CFD9-1420-D8EF-30B44F504266}"/>
              </a:ext>
            </a:extLst>
          </p:cNvPr>
          <p:cNvSpPr/>
          <p:nvPr/>
        </p:nvSpPr>
        <p:spPr>
          <a:xfrm>
            <a:off x="1781334" y="2118581"/>
            <a:ext cx="3612350" cy="33668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22" name="文字方塊 24">
            <a:extLst>
              <a:ext uri="{FF2B5EF4-FFF2-40B4-BE49-F238E27FC236}">
                <a16:creationId xmlns:a16="http://schemas.microsoft.com/office/drawing/2014/main" id="{C5903022-A081-81DE-9CF2-80EB70DBA10A}"/>
              </a:ext>
            </a:extLst>
          </p:cNvPr>
          <p:cNvSpPr txBox="1"/>
          <p:nvPr/>
        </p:nvSpPr>
        <p:spPr>
          <a:xfrm>
            <a:off x="6806071" y="3024294"/>
            <a:ext cx="1734060" cy="3978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TW" sz="1985" dirty="0"/>
              <a:t>A new image</a:t>
            </a:r>
            <a:endParaRPr lang="zh-TW" altLang="en-US" sz="1985" dirty="0"/>
          </a:p>
        </p:txBody>
      </p:sp>
      <p:sp>
        <p:nvSpPr>
          <p:cNvPr id="23" name="文字方塊 26">
            <a:extLst>
              <a:ext uri="{FF2B5EF4-FFF2-40B4-BE49-F238E27FC236}">
                <a16:creationId xmlns:a16="http://schemas.microsoft.com/office/drawing/2014/main" id="{F09724E5-DE03-2DAD-B34F-10721E218F66}"/>
              </a:ext>
            </a:extLst>
          </p:cNvPr>
          <p:cNvSpPr txBox="1"/>
          <p:nvPr/>
        </p:nvSpPr>
        <p:spPr>
          <a:xfrm>
            <a:off x="6617053" y="4914477"/>
            <a:ext cx="1734060" cy="39780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TW" sz="1985" dirty="0"/>
              <a:t>A new image</a:t>
            </a:r>
            <a:endParaRPr lang="zh-TW" altLang="en-US" sz="198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標題 1">
            <a:extLst>
              <a:ext uri="{FF2B5EF4-FFF2-40B4-BE49-F238E27FC236}">
                <a16:creationId xmlns:a16="http://schemas.microsoft.com/office/drawing/2014/main" id="{E8C7F053-35E5-AAF2-28EC-7B4C893C33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81334" y="301905"/>
            <a:ext cx="6521133" cy="1096044"/>
          </a:xfrm>
        </p:spPr>
        <p:txBody>
          <a:bodyPr/>
          <a:lstStyle/>
          <a:p>
            <a:r>
              <a:rPr lang="en-US" altLang="zh-TW"/>
              <a:t>Flattening</a:t>
            </a:r>
            <a:endParaRPr lang="zh-TW" altLang="en-US"/>
          </a:p>
        </p:txBody>
      </p:sp>
      <p:grpSp>
        <p:nvGrpSpPr>
          <p:cNvPr id="82947" name="群組 13">
            <a:extLst>
              <a:ext uri="{FF2B5EF4-FFF2-40B4-BE49-F238E27FC236}">
                <a16:creationId xmlns:a16="http://schemas.microsoft.com/office/drawing/2014/main" id="{956C3D59-371D-59D3-D1DE-2A839D19B899}"/>
              </a:ext>
            </a:extLst>
          </p:cNvPr>
          <p:cNvGrpSpPr>
            <a:grpSpLocks/>
          </p:cNvGrpSpPr>
          <p:nvPr/>
        </p:nvGrpSpPr>
        <p:grpSpPr bwMode="auto">
          <a:xfrm>
            <a:off x="1482055" y="2045074"/>
            <a:ext cx="1606656" cy="1694602"/>
            <a:chOff x="758373" y="2759289"/>
            <a:chExt cx="1943214" cy="2049364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51A8FED1-1A82-64D5-4E6C-0B5B8E9E19C0}"/>
                </a:ext>
              </a:extLst>
            </p:cNvPr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1985" dirty="0"/>
                <a:t>3</a:t>
              </a:r>
              <a:endParaRPr lang="zh-TW" altLang="en-US" sz="1985" dirty="0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31DFD475-187D-99A5-081F-769D98AC4282}"/>
                </a:ext>
              </a:extLst>
            </p:cNvPr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1985" dirty="0"/>
                <a:t>0</a:t>
              </a:r>
              <a:endParaRPr lang="zh-TW" altLang="en-US" sz="1985" dirty="0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DBA3938A-0ED0-B48F-545C-FE028B574116}"/>
                </a:ext>
              </a:extLst>
            </p:cNvPr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1985" dirty="0"/>
                <a:t>1</a:t>
              </a:r>
              <a:endParaRPr lang="zh-TW" altLang="en-US" sz="1985" dirty="0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43EFCA2A-4E7F-E0D8-1E7A-2E60F9694C69}"/>
                </a:ext>
              </a:extLst>
            </p:cNvPr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1985" dirty="0"/>
                <a:t>3</a:t>
              </a:r>
              <a:endParaRPr lang="zh-TW" altLang="en-US" sz="1985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9E78973A-5632-AD53-5961-CBD190EA3A16}"/>
                </a:ext>
              </a:extLst>
            </p:cNvPr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1985" dirty="0">
                  <a:solidFill>
                    <a:srgbClr val="000000"/>
                  </a:solidFill>
                </a:rPr>
                <a:t>-1</a:t>
              </a:r>
              <a:endParaRPr lang="zh-TW" altLang="en-US" sz="1985" dirty="0">
                <a:solidFill>
                  <a:srgbClr val="000000"/>
                </a:solidFill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EA3A969F-C4F7-FCE9-7D52-7BA583BFDFAA}"/>
                </a:ext>
              </a:extLst>
            </p:cNvPr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1985" dirty="0">
                  <a:solidFill>
                    <a:srgbClr val="000000"/>
                  </a:solidFill>
                </a:rPr>
                <a:t>1</a:t>
              </a:r>
              <a:endParaRPr lang="zh-TW" altLang="en-US" sz="1985" dirty="0">
                <a:solidFill>
                  <a:srgbClr val="000000"/>
                </a:solidFill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1BAF5EBD-F644-C3E4-E03A-77FA841225A1}"/>
                </a:ext>
              </a:extLst>
            </p:cNvPr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1985" dirty="0">
                  <a:solidFill>
                    <a:srgbClr val="000000"/>
                  </a:solidFill>
                </a:rPr>
                <a:t>3</a:t>
              </a:r>
              <a:endParaRPr lang="zh-TW" altLang="en-US" sz="1985" dirty="0">
                <a:solidFill>
                  <a:srgbClr val="000000"/>
                </a:solidFill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DD552317-30DB-44C5-FFF6-5B4AEEF84333}"/>
                </a:ext>
              </a:extLst>
            </p:cNvPr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TW" sz="1985" dirty="0">
                  <a:solidFill>
                    <a:srgbClr val="000000"/>
                  </a:solidFill>
                </a:rPr>
                <a:t>0</a:t>
              </a:r>
              <a:endParaRPr lang="zh-TW" altLang="en-US" sz="1985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文字方塊 16">
            <a:extLst>
              <a:ext uri="{FF2B5EF4-FFF2-40B4-BE49-F238E27FC236}">
                <a16:creationId xmlns:a16="http://schemas.microsoft.com/office/drawing/2014/main" id="{889217F9-9FAB-5141-ED78-9C56821E20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4723" y="3213312"/>
            <a:ext cx="1260122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Flattened</a:t>
            </a:r>
            <a:endParaRPr lang="zh-TW" altLang="en-US" sz="1985"/>
          </a:p>
        </p:txBody>
      </p:sp>
      <p:sp>
        <p:nvSpPr>
          <p:cNvPr id="15" name="橢圓 20">
            <a:extLst>
              <a:ext uri="{FF2B5EF4-FFF2-40B4-BE49-F238E27FC236}">
                <a16:creationId xmlns:a16="http://schemas.microsoft.com/office/drawing/2014/main" id="{A9AA3437-B66F-D4B4-2569-C3B9286A8EED}"/>
              </a:ext>
            </a:extLst>
          </p:cNvPr>
          <p:cNvSpPr/>
          <p:nvPr/>
        </p:nvSpPr>
        <p:spPr>
          <a:xfrm>
            <a:off x="4744234" y="161141"/>
            <a:ext cx="595333" cy="59533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rgbClr val="000000"/>
                </a:solidFill>
              </a:rPr>
              <a:t>3</a:t>
            </a:r>
            <a:endParaRPr lang="zh-TW" altLang="en-US" sz="1985" dirty="0">
              <a:solidFill>
                <a:srgbClr val="000000"/>
              </a:solidFill>
            </a:endParaRPr>
          </a:p>
        </p:txBody>
      </p:sp>
      <p:sp>
        <p:nvSpPr>
          <p:cNvPr id="16" name="橢圓 21">
            <a:extLst>
              <a:ext uri="{FF2B5EF4-FFF2-40B4-BE49-F238E27FC236}">
                <a16:creationId xmlns:a16="http://schemas.microsoft.com/office/drawing/2014/main" id="{617EA68B-FE08-D9FD-1526-AE70FC0446D6}"/>
              </a:ext>
            </a:extLst>
          </p:cNvPr>
          <p:cNvSpPr/>
          <p:nvPr/>
        </p:nvSpPr>
        <p:spPr>
          <a:xfrm>
            <a:off x="4744234" y="896625"/>
            <a:ext cx="595333" cy="59533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rgbClr val="000000"/>
                </a:solidFill>
              </a:rPr>
              <a:t>0</a:t>
            </a:r>
            <a:endParaRPr lang="zh-TW" altLang="en-US" sz="1985" dirty="0">
              <a:solidFill>
                <a:srgbClr val="000000"/>
              </a:solidFill>
            </a:endParaRPr>
          </a:p>
        </p:txBody>
      </p:sp>
      <p:sp>
        <p:nvSpPr>
          <p:cNvPr id="17" name="橢圓 22">
            <a:extLst>
              <a:ext uri="{FF2B5EF4-FFF2-40B4-BE49-F238E27FC236}">
                <a16:creationId xmlns:a16="http://schemas.microsoft.com/office/drawing/2014/main" id="{BCC4610E-87E3-666C-1B6F-ABC45826C8DD}"/>
              </a:ext>
            </a:extLst>
          </p:cNvPr>
          <p:cNvSpPr/>
          <p:nvPr/>
        </p:nvSpPr>
        <p:spPr>
          <a:xfrm>
            <a:off x="4744234" y="1590271"/>
            <a:ext cx="595333" cy="59533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rgbClr val="000000"/>
                </a:solidFill>
              </a:rPr>
              <a:t>1</a:t>
            </a:r>
            <a:endParaRPr lang="zh-TW" altLang="en-US" sz="1985" dirty="0">
              <a:solidFill>
                <a:srgbClr val="000000"/>
              </a:solidFill>
            </a:endParaRPr>
          </a:p>
        </p:txBody>
      </p:sp>
      <p:sp>
        <p:nvSpPr>
          <p:cNvPr id="18" name="橢圓 23">
            <a:extLst>
              <a:ext uri="{FF2B5EF4-FFF2-40B4-BE49-F238E27FC236}">
                <a16:creationId xmlns:a16="http://schemas.microsoft.com/office/drawing/2014/main" id="{B61A66B3-FD3C-6AAD-9AF6-3D9339D1640F}"/>
              </a:ext>
            </a:extLst>
          </p:cNvPr>
          <p:cNvSpPr/>
          <p:nvPr/>
        </p:nvSpPr>
        <p:spPr>
          <a:xfrm>
            <a:off x="4744234" y="2297177"/>
            <a:ext cx="595333" cy="59533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rgbClr val="000000"/>
                </a:solidFill>
              </a:rPr>
              <a:t>3</a:t>
            </a:r>
            <a:endParaRPr lang="zh-TW" altLang="en-US" sz="1985" dirty="0">
              <a:solidFill>
                <a:srgbClr val="000000"/>
              </a:solidFill>
            </a:endParaRPr>
          </a:p>
        </p:txBody>
      </p:sp>
      <p:sp>
        <p:nvSpPr>
          <p:cNvPr id="19" name="橢圓 24">
            <a:extLst>
              <a:ext uri="{FF2B5EF4-FFF2-40B4-BE49-F238E27FC236}">
                <a16:creationId xmlns:a16="http://schemas.microsoft.com/office/drawing/2014/main" id="{B8FA0D40-2A7E-EC54-109D-0423C8567667}"/>
              </a:ext>
            </a:extLst>
          </p:cNvPr>
          <p:cNvSpPr/>
          <p:nvPr/>
        </p:nvSpPr>
        <p:spPr>
          <a:xfrm>
            <a:off x="4744234" y="2989125"/>
            <a:ext cx="595333" cy="59533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rgbClr val="000000"/>
                </a:solidFill>
              </a:rPr>
              <a:t>-1</a:t>
            </a:r>
            <a:endParaRPr lang="zh-TW" altLang="en-US" sz="1985" dirty="0">
              <a:solidFill>
                <a:srgbClr val="000000"/>
              </a:solidFill>
            </a:endParaRPr>
          </a:p>
        </p:txBody>
      </p:sp>
      <p:sp>
        <p:nvSpPr>
          <p:cNvPr id="20" name="橢圓 25">
            <a:extLst>
              <a:ext uri="{FF2B5EF4-FFF2-40B4-BE49-F238E27FC236}">
                <a16:creationId xmlns:a16="http://schemas.microsoft.com/office/drawing/2014/main" id="{2BEC0981-F158-67B6-7841-544EBB181F8E}"/>
              </a:ext>
            </a:extLst>
          </p:cNvPr>
          <p:cNvSpPr/>
          <p:nvPr/>
        </p:nvSpPr>
        <p:spPr>
          <a:xfrm>
            <a:off x="4744234" y="3640427"/>
            <a:ext cx="595333" cy="59533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rgbClr val="000000"/>
                </a:solidFill>
              </a:rPr>
              <a:t>1</a:t>
            </a:r>
            <a:endParaRPr lang="zh-TW" altLang="en-US" sz="1985" dirty="0">
              <a:solidFill>
                <a:srgbClr val="000000"/>
              </a:solidFill>
            </a:endParaRPr>
          </a:p>
        </p:txBody>
      </p:sp>
      <p:sp>
        <p:nvSpPr>
          <p:cNvPr id="21" name="橢圓 26">
            <a:extLst>
              <a:ext uri="{FF2B5EF4-FFF2-40B4-BE49-F238E27FC236}">
                <a16:creationId xmlns:a16="http://schemas.microsoft.com/office/drawing/2014/main" id="{121A1D1F-DCE3-0326-5B36-2C00213D2A55}"/>
              </a:ext>
            </a:extLst>
          </p:cNvPr>
          <p:cNvSpPr/>
          <p:nvPr/>
        </p:nvSpPr>
        <p:spPr>
          <a:xfrm>
            <a:off x="4744234" y="4303416"/>
            <a:ext cx="595333" cy="59533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rgbClr val="000000"/>
                </a:solidFill>
              </a:rPr>
              <a:t>0</a:t>
            </a:r>
            <a:endParaRPr lang="zh-TW" altLang="en-US" sz="1985" dirty="0">
              <a:solidFill>
                <a:srgbClr val="000000"/>
              </a:solidFill>
            </a:endParaRPr>
          </a:p>
        </p:txBody>
      </p:sp>
      <p:sp>
        <p:nvSpPr>
          <p:cNvPr id="22" name="橢圓 27">
            <a:extLst>
              <a:ext uri="{FF2B5EF4-FFF2-40B4-BE49-F238E27FC236}">
                <a16:creationId xmlns:a16="http://schemas.microsoft.com/office/drawing/2014/main" id="{44D17211-A1AB-D43F-00D8-89C5BB34F324}"/>
              </a:ext>
            </a:extLst>
          </p:cNvPr>
          <p:cNvSpPr/>
          <p:nvPr/>
        </p:nvSpPr>
        <p:spPr>
          <a:xfrm>
            <a:off x="4744234" y="4985318"/>
            <a:ext cx="595333" cy="595333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rgbClr val="000000"/>
                </a:solidFill>
              </a:rPr>
              <a:t>3</a:t>
            </a:r>
            <a:endParaRPr lang="zh-TW" altLang="en-US" sz="1985" dirty="0">
              <a:solidFill>
                <a:srgbClr val="000000"/>
              </a:solidFill>
            </a:endParaRPr>
          </a:p>
        </p:txBody>
      </p:sp>
      <p:sp>
        <p:nvSpPr>
          <p:cNvPr id="23" name="向右箭號 4">
            <a:extLst>
              <a:ext uri="{FF2B5EF4-FFF2-40B4-BE49-F238E27FC236}">
                <a16:creationId xmlns:a16="http://schemas.microsoft.com/office/drawing/2014/main" id="{ABE68F05-F6BB-0800-624C-DE2AAD424062}"/>
              </a:ext>
            </a:extLst>
          </p:cNvPr>
          <p:cNvSpPr/>
          <p:nvPr/>
        </p:nvSpPr>
        <p:spPr>
          <a:xfrm>
            <a:off x="5385809" y="2638381"/>
            <a:ext cx="460733" cy="6024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24" name="向右箭號 32">
            <a:extLst>
              <a:ext uri="{FF2B5EF4-FFF2-40B4-BE49-F238E27FC236}">
                <a16:creationId xmlns:a16="http://schemas.microsoft.com/office/drawing/2014/main" id="{35232E1D-3E7D-E834-1D5B-DA6BC6F87AFD}"/>
              </a:ext>
            </a:extLst>
          </p:cNvPr>
          <p:cNvSpPr/>
          <p:nvPr/>
        </p:nvSpPr>
        <p:spPr>
          <a:xfrm>
            <a:off x="7441383" y="2827400"/>
            <a:ext cx="460733" cy="6024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grpSp>
        <p:nvGrpSpPr>
          <p:cNvPr id="25" name="群組 28">
            <a:extLst>
              <a:ext uri="{FF2B5EF4-FFF2-40B4-BE49-F238E27FC236}">
                <a16:creationId xmlns:a16="http://schemas.microsoft.com/office/drawing/2014/main" id="{3244BE34-76B9-B79E-5194-DBE9101F5106}"/>
              </a:ext>
            </a:extLst>
          </p:cNvPr>
          <p:cNvGrpSpPr>
            <a:grpSpLocks/>
          </p:cNvGrpSpPr>
          <p:nvPr/>
        </p:nvGrpSpPr>
        <p:grpSpPr bwMode="auto">
          <a:xfrm>
            <a:off x="5893795" y="2252467"/>
            <a:ext cx="2646257" cy="2088732"/>
            <a:chOff x="-2630921" y="4440114"/>
            <a:chExt cx="3201477" cy="2525970"/>
          </a:xfrm>
        </p:grpSpPr>
        <p:pic>
          <p:nvPicPr>
            <p:cNvPr id="82977" name="圖片 29">
              <a:extLst>
                <a:ext uri="{FF2B5EF4-FFF2-40B4-BE49-F238E27FC236}">
                  <a16:creationId xmlns:a16="http://schemas.microsoft.com/office/drawing/2014/main" id="{0D3153AA-4177-ADD1-F551-35A3791EB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-2630921" y="4440114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30">
              <a:extLst>
                <a:ext uri="{FF2B5EF4-FFF2-40B4-BE49-F238E27FC236}">
                  <a16:creationId xmlns:a16="http://schemas.microsoft.com/office/drawing/2014/main" id="{66F9E76E-7D30-B080-2552-217A8BD9DE3B}"/>
                </a:ext>
              </a:extLst>
            </p:cNvPr>
            <p:cNvSpPr txBox="1"/>
            <p:nvPr/>
          </p:nvSpPr>
          <p:spPr>
            <a:xfrm>
              <a:off x="-2630921" y="6238735"/>
              <a:ext cx="2906568" cy="727349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TW" sz="1654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1654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向右箭號 33">
            <a:extLst>
              <a:ext uri="{FF2B5EF4-FFF2-40B4-BE49-F238E27FC236}">
                <a16:creationId xmlns:a16="http://schemas.microsoft.com/office/drawing/2014/main" id="{EFCAC62C-C823-AAEB-B236-BF42FC225B6B}"/>
              </a:ext>
            </a:extLst>
          </p:cNvPr>
          <p:cNvSpPr/>
          <p:nvPr/>
        </p:nvSpPr>
        <p:spPr>
          <a:xfrm>
            <a:off x="3184533" y="2647569"/>
            <a:ext cx="1514772" cy="6024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  <p:bldP spid="24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Box 2">
            <a:extLst>
              <a:ext uri="{FF2B5EF4-FFF2-40B4-BE49-F238E27FC236}">
                <a16:creationId xmlns:a16="http://schemas.microsoft.com/office/drawing/2014/main" id="{5989B507-AC84-8BBE-3232-18EECEFAC4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6747" y="1575153"/>
            <a:ext cx="3780367" cy="44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315" b="1" i="1" u="sng"/>
              <a:t>CNN in Keras</a:t>
            </a:r>
            <a:endParaRPr lang="zh-TW" altLang="en-US" sz="2315" b="1" i="1" u="sng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C4C9C76A-23ED-BDDA-7CEA-CC8F8A8B9933}"/>
              </a:ext>
            </a:extLst>
          </p:cNvPr>
          <p:cNvSpPr txBox="1"/>
          <p:nvPr/>
        </p:nvSpPr>
        <p:spPr>
          <a:xfrm>
            <a:off x="3817370" y="117207"/>
            <a:ext cx="4581069" cy="60144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Only modified the </a:t>
            </a:r>
            <a:r>
              <a:rPr lang="en-US" altLang="zh-TW" sz="1654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1654" dirty="0">
                <a:solidFill>
                  <a:srgbClr val="000000"/>
                </a:solidFill>
              </a:rPr>
              <a:t>and </a:t>
            </a:r>
            <a:r>
              <a:rPr lang="en-US" altLang="zh-TW" sz="1654" b="1" i="1" dirty="0">
                <a:solidFill>
                  <a:srgbClr val="000000"/>
                </a:solidFill>
              </a:rPr>
              <a:t>input format (vector -&gt; 3-D tensor)</a:t>
            </a:r>
            <a:endParaRPr lang="zh-TW" altLang="en-US" sz="1654" b="1" i="1" dirty="0">
              <a:solidFill>
                <a:srgbClr val="000000"/>
              </a:solidFill>
            </a:endParaRPr>
          </a:p>
        </p:txBody>
      </p:sp>
      <p:sp>
        <p:nvSpPr>
          <p:cNvPr id="84997" name="矩形 9">
            <a:extLst>
              <a:ext uri="{FF2B5EF4-FFF2-40B4-BE49-F238E27FC236}">
                <a16:creationId xmlns:a16="http://schemas.microsoft.com/office/drawing/2014/main" id="{AA06B18A-01D9-A493-4A75-F47F7872D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577" y="219209"/>
            <a:ext cx="2081019" cy="44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315" b="1" i="1" u="sng"/>
              <a:t>CNN in Keras</a:t>
            </a:r>
            <a:endParaRPr lang="zh-TW" altLang="en-US" sz="2315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54E9FF41-3D21-DBE0-6FCE-FD1558CF4B24}"/>
              </a:ext>
            </a:extLst>
          </p:cNvPr>
          <p:cNvSpPr/>
          <p:nvPr/>
        </p:nvSpPr>
        <p:spPr>
          <a:xfrm>
            <a:off x="6477735" y="1549567"/>
            <a:ext cx="1436013" cy="46013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Convolution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CA5F7DE3-3EE6-2791-0F08-CCC6914809CE}"/>
              </a:ext>
            </a:extLst>
          </p:cNvPr>
          <p:cNvSpPr/>
          <p:nvPr/>
        </p:nvSpPr>
        <p:spPr>
          <a:xfrm>
            <a:off x="6477735" y="2459114"/>
            <a:ext cx="1436013" cy="4601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Max Pooling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A7164A99-D190-02FC-5C43-146E225EE1FE}"/>
              </a:ext>
            </a:extLst>
          </p:cNvPr>
          <p:cNvSpPr/>
          <p:nvPr/>
        </p:nvSpPr>
        <p:spPr>
          <a:xfrm>
            <a:off x="6477735" y="3342368"/>
            <a:ext cx="1436013" cy="46013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Convolution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9B9D568C-42C7-FD20-74F9-528ACC4E27F7}"/>
              </a:ext>
            </a:extLst>
          </p:cNvPr>
          <p:cNvSpPr/>
          <p:nvPr/>
        </p:nvSpPr>
        <p:spPr>
          <a:xfrm>
            <a:off x="6477735" y="4196714"/>
            <a:ext cx="1436013" cy="4601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Max Pooling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610916F9-632C-FB82-8BD9-F6BCEACAAB15}"/>
              </a:ext>
            </a:extLst>
          </p:cNvPr>
          <p:cNvSpPr/>
          <p:nvPr/>
        </p:nvSpPr>
        <p:spPr>
          <a:xfrm>
            <a:off x="6989839" y="1155113"/>
            <a:ext cx="451544" cy="3649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0AF87B21-23FC-2D66-E348-C4DE8D782B99}"/>
              </a:ext>
            </a:extLst>
          </p:cNvPr>
          <p:cNvSpPr/>
          <p:nvPr/>
        </p:nvSpPr>
        <p:spPr>
          <a:xfrm>
            <a:off x="6989839" y="2072639"/>
            <a:ext cx="451544" cy="36622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3B2A2443-2DE8-F926-AD72-E89BFBEC6C73}"/>
              </a:ext>
            </a:extLst>
          </p:cNvPr>
          <p:cNvSpPr/>
          <p:nvPr/>
        </p:nvSpPr>
        <p:spPr>
          <a:xfrm>
            <a:off x="6989839" y="2975727"/>
            <a:ext cx="451544" cy="3649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543C9B87-7F6B-E3C7-0ED9-330B700D108C}"/>
              </a:ext>
            </a:extLst>
          </p:cNvPr>
          <p:cNvSpPr/>
          <p:nvPr/>
        </p:nvSpPr>
        <p:spPr>
          <a:xfrm>
            <a:off x="6989839" y="3831560"/>
            <a:ext cx="451544" cy="3649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85014" name="文字方塊 41">
            <a:extLst>
              <a:ext uri="{FF2B5EF4-FFF2-40B4-BE49-F238E27FC236}">
                <a16:creationId xmlns:a16="http://schemas.microsoft.com/office/drawing/2014/main" id="{3E3366D5-7634-1FF7-6561-901CF853F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0780" y="804642"/>
            <a:ext cx="1691977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input</a:t>
            </a:r>
            <a:endParaRPr lang="zh-TW" altLang="en-US" sz="1985"/>
          </a:p>
        </p:txBody>
      </p:sp>
      <p:pic>
        <p:nvPicPr>
          <p:cNvPr id="15" name="圖片 1">
            <a:extLst>
              <a:ext uri="{FF2B5EF4-FFF2-40B4-BE49-F238E27FC236}">
                <a16:creationId xmlns:a16="http://schemas.microsoft.com/office/drawing/2014/main" id="{24132DDE-4B0D-750A-D824-C0F5DA2F6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018" y="1199742"/>
            <a:ext cx="4024515" cy="456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2">
            <a:extLst>
              <a:ext uri="{FF2B5EF4-FFF2-40B4-BE49-F238E27FC236}">
                <a16:creationId xmlns:a16="http://schemas.microsoft.com/office/drawing/2014/main" id="{6420A46B-8206-ACE8-A0EC-8C6679D06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268" y="3884065"/>
            <a:ext cx="3449585" cy="220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直線接點 45">
            <a:extLst>
              <a:ext uri="{FF2B5EF4-FFF2-40B4-BE49-F238E27FC236}">
                <a16:creationId xmlns:a16="http://schemas.microsoft.com/office/drawing/2014/main" id="{9B2208A2-6556-F1C1-7432-D21CC9CA633C}"/>
              </a:ext>
            </a:extLst>
          </p:cNvPr>
          <p:cNvCxnSpPr/>
          <p:nvPr/>
        </p:nvCxnSpPr>
        <p:spPr>
          <a:xfrm>
            <a:off x="3082148" y="1382197"/>
            <a:ext cx="1413699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46">
            <a:extLst>
              <a:ext uri="{FF2B5EF4-FFF2-40B4-BE49-F238E27FC236}">
                <a16:creationId xmlns:a16="http://schemas.microsoft.com/office/drawing/2014/main" id="{FC721E43-4BC2-2931-25F0-51FFF9A1F4D0}"/>
              </a:ext>
            </a:extLst>
          </p:cNvPr>
          <p:cNvCxnSpPr/>
          <p:nvPr/>
        </p:nvCxnSpPr>
        <p:spPr>
          <a:xfrm>
            <a:off x="4675677" y="1382197"/>
            <a:ext cx="276964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48">
            <a:extLst>
              <a:ext uri="{FF2B5EF4-FFF2-40B4-BE49-F238E27FC236}">
                <a16:creationId xmlns:a16="http://schemas.microsoft.com/office/drawing/2014/main" id="{CDAD9507-872E-3135-C8FD-9009DA98132A}"/>
              </a:ext>
            </a:extLst>
          </p:cNvPr>
          <p:cNvCxnSpPr/>
          <p:nvPr/>
        </p:nvCxnSpPr>
        <p:spPr>
          <a:xfrm>
            <a:off x="5031400" y="1382197"/>
            <a:ext cx="13913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51">
            <a:extLst>
              <a:ext uri="{FF2B5EF4-FFF2-40B4-BE49-F238E27FC236}">
                <a16:creationId xmlns:a16="http://schemas.microsoft.com/office/drawing/2014/main" id="{8214CB0C-4670-3434-3A7A-55657A143732}"/>
              </a:ext>
            </a:extLst>
          </p:cNvPr>
          <p:cNvCxnSpPr/>
          <p:nvPr/>
        </p:nvCxnSpPr>
        <p:spPr>
          <a:xfrm>
            <a:off x="5244045" y="1383509"/>
            <a:ext cx="137826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表格 54">
            <a:extLst>
              <a:ext uri="{FF2B5EF4-FFF2-40B4-BE49-F238E27FC236}">
                <a16:creationId xmlns:a16="http://schemas.microsoft.com/office/drawing/2014/main" id="{78E9D476-F0A6-AE8B-8846-F221F74D4E93}"/>
              </a:ext>
            </a:extLst>
          </p:cNvPr>
          <p:cNvGraphicFramePr>
            <a:graphicFrameLocks noGrp="1"/>
          </p:cNvGraphicFramePr>
          <p:nvPr/>
        </p:nvGraphicFramePr>
        <p:xfrm>
          <a:off x="1860092" y="1821927"/>
          <a:ext cx="1143297" cy="9201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7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75613" marR="75613" marT="37814" marB="3781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-1</a:t>
                      </a:r>
                      <a:endParaRPr lang="zh-TW" altLang="en-US" sz="1500" dirty="0"/>
                    </a:p>
                  </a:txBody>
                  <a:tcPr marL="75613" marR="75613" marT="37814" marB="3781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-1</a:t>
                      </a:r>
                      <a:endParaRPr lang="zh-TW" altLang="en-US" sz="1500" dirty="0"/>
                    </a:p>
                  </a:txBody>
                  <a:tcPr marL="75613" marR="75613" marT="37814" marB="3781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7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-1</a:t>
                      </a:r>
                      <a:endParaRPr lang="zh-TW" altLang="en-US" sz="1500" dirty="0"/>
                    </a:p>
                  </a:txBody>
                  <a:tcPr marL="75613" marR="75613" marT="37814" marB="3781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75613" marR="75613" marT="37814" marB="3781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-1</a:t>
                      </a:r>
                      <a:endParaRPr lang="zh-TW" altLang="en-US" sz="1500" dirty="0"/>
                    </a:p>
                  </a:txBody>
                  <a:tcPr marL="75613" marR="75613" marT="37814" marB="3781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7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-1</a:t>
                      </a:r>
                      <a:endParaRPr lang="zh-TW" altLang="en-US" sz="1500" dirty="0"/>
                    </a:p>
                  </a:txBody>
                  <a:tcPr marL="75613" marR="75613" marT="37814" marB="3781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-1</a:t>
                      </a:r>
                      <a:endParaRPr lang="zh-TW" altLang="en-US" sz="1500" dirty="0"/>
                    </a:p>
                  </a:txBody>
                  <a:tcPr marL="75613" marR="75613" marT="37814" marB="3781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75613" marR="75613" marT="37814" marB="3781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表格 55">
            <a:extLst>
              <a:ext uri="{FF2B5EF4-FFF2-40B4-BE49-F238E27FC236}">
                <a16:creationId xmlns:a16="http://schemas.microsoft.com/office/drawing/2014/main" id="{D7BC4702-B900-32FC-7419-F5FF2DFB962E}"/>
              </a:ext>
            </a:extLst>
          </p:cNvPr>
          <p:cNvGraphicFramePr>
            <a:graphicFrameLocks noGrp="1"/>
          </p:cNvGraphicFramePr>
          <p:nvPr/>
        </p:nvGraphicFramePr>
        <p:xfrm>
          <a:off x="2495403" y="1958440"/>
          <a:ext cx="1156425" cy="91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5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2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-1</a:t>
                      </a:r>
                      <a:endParaRPr lang="zh-TW" altLang="en-US" sz="1500" dirty="0"/>
                    </a:p>
                  </a:txBody>
                  <a:tcPr marL="75600" marR="75600" marT="37761" marB="3776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75600" marR="75600" marT="37761" marB="3776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-1</a:t>
                      </a:r>
                      <a:endParaRPr lang="zh-TW" altLang="en-US" sz="1500" dirty="0"/>
                    </a:p>
                  </a:txBody>
                  <a:tcPr marL="75600" marR="75600" marT="37761" marB="3776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2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-1</a:t>
                      </a:r>
                      <a:endParaRPr lang="zh-TW" altLang="en-US" sz="1500" dirty="0"/>
                    </a:p>
                  </a:txBody>
                  <a:tcPr marL="75600" marR="75600" marT="37761" marB="3776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75600" marR="75600" marT="37761" marB="3776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-1</a:t>
                      </a:r>
                      <a:endParaRPr lang="zh-TW" altLang="en-US" sz="1500" dirty="0"/>
                    </a:p>
                  </a:txBody>
                  <a:tcPr marL="75600" marR="75600" marT="37761" marB="3776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2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-1</a:t>
                      </a:r>
                      <a:endParaRPr lang="zh-TW" altLang="en-US" sz="1500" dirty="0"/>
                    </a:p>
                  </a:txBody>
                  <a:tcPr marL="75600" marR="75600" marT="37761" marB="3776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75600" marR="75600" marT="37761" marB="3776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-1</a:t>
                      </a:r>
                      <a:endParaRPr lang="zh-TW" altLang="en-US" sz="1500" dirty="0"/>
                    </a:p>
                  </a:txBody>
                  <a:tcPr marL="75600" marR="75600" marT="37761" marB="3776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56">
            <a:extLst>
              <a:ext uri="{FF2B5EF4-FFF2-40B4-BE49-F238E27FC236}">
                <a16:creationId xmlns:a16="http://schemas.microsoft.com/office/drawing/2014/main" id="{FFEEDEB9-58B1-8856-E114-D7CA02F21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636" y="2028010"/>
            <a:ext cx="1489832" cy="10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There are </a:t>
            </a:r>
            <a:r>
              <a:rPr lang="en-US" altLang="zh-TW" sz="1985">
                <a:solidFill>
                  <a:srgbClr val="FF0000"/>
                </a:solidFill>
              </a:rPr>
              <a:t>25</a:t>
            </a:r>
            <a:r>
              <a:rPr lang="en-US" altLang="zh-TW" sz="1985"/>
              <a:t> </a:t>
            </a:r>
            <a:r>
              <a:rPr lang="en-US" altLang="zh-TW" sz="1985">
                <a:solidFill>
                  <a:srgbClr val="FF0000"/>
                </a:solidFill>
              </a:rPr>
              <a:t>3x3</a:t>
            </a:r>
            <a:r>
              <a:rPr lang="en-US" altLang="zh-TW" sz="1985"/>
              <a:t> filters.</a:t>
            </a:r>
            <a:endParaRPr lang="zh-TW" altLang="en-US" sz="1985"/>
          </a:p>
        </p:txBody>
      </p:sp>
      <p:sp>
        <p:nvSpPr>
          <p:cNvPr id="24" name="文字方塊 57">
            <a:extLst>
              <a:ext uri="{FF2B5EF4-FFF2-40B4-BE49-F238E27FC236}">
                <a16:creationId xmlns:a16="http://schemas.microsoft.com/office/drawing/2014/main" id="{3A33C57C-04E6-7AC5-4C5B-D9170FCBB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2018" y="2085765"/>
            <a:ext cx="572306" cy="80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315"/>
              <a:t>……</a:t>
            </a:r>
            <a:endParaRPr lang="zh-TW" altLang="en-US" sz="2315"/>
          </a:p>
        </p:txBody>
      </p:sp>
      <p:sp>
        <p:nvSpPr>
          <p:cNvPr id="25" name="文字方塊 58">
            <a:extLst>
              <a:ext uri="{FF2B5EF4-FFF2-40B4-BE49-F238E27FC236}">
                <a16:creationId xmlns:a16="http://schemas.microsoft.com/office/drawing/2014/main" id="{D2062BA0-8ABB-C55A-F3BF-B03BD132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8820" y="2885155"/>
            <a:ext cx="3267129" cy="346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54"/>
              <a:t>Input_shape = ( 28 , 28 , 1)</a:t>
            </a:r>
            <a:endParaRPr lang="zh-TW" altLang="en-US" sz="1654"/>
          </a:p>
        </p:txBody>
      </p:sp>
      <p:sp>
        <p:nvSpPr>
          <p:cNvPr id="26" name="文字方塊 59">
            <a:extLst>
              <a:ext uri="{FF2B5EF4-FFF2-40B4-BE49-F238E27FC236}">
                <a16:creationId xmlns:a16="http://schemas.microsoft.com/office/drawing/2014/main" id="{DEE76C6F-A4F7-7E39-18CB-664184867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5766" y="3402330"/>
            <a:ext cx="2188150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88"/>
              <a:t>1: black/white, 3: RGB</a:t>
            </a:r>
            <a:endParaRPr lang="zh-TW" altLang="en-US" sz="1488"/>
          </a:p>
        </p:txBody>
      </p:sp>
      <p:sp>
        <p:nvSpPr>
          <p:cNvPr id="27" name="文字方塊 60">
            <a:extLst>
              <a:ext uri="{FF2B5EF4-FFF2-40B4-BE49-F238E27FC236}">
                <a16:creationId xmlns:a16="http://schemas.microsoft.com/office/drawing/2014/main" id="{CD70FDD9-98B8-9210-51AE-C11B31A7D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0613" y="3339324"/>
            <a:ext cx="1673600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488"/>
              <a:t>28 x 28 pixels</a:t>
            </a:r>
            <a:endParaRPr lang="zh-TW" altLang="en-US" sz="1488"/>
          </a:p>
        </p:txBody>
      </p:sp>
      <p:sp>
        <p:nvSpPr>
          <p:cNvPr id="28" name="橢圓 61">
            <a:extLst>
              <a:ext uri="{FF2B5EF4-FFF2-40B4-BE49-F238E27FC236}">
                <a16:creationId xmlns:a16="http://schemas.microsoft.com/office/drawing/2014/main" id="{2722D9EB-48AC-E554-33DE-948BC05E9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979" y="4231911"/>
            <a:ext cx="521113" cy="52111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chemeClr val="dk1"/>
                </a:solidFill>
              </a:rPr>
              <a:t>3</a:t>
            </a:r>
            <a:endParaRPr lang="zh-TW" altLang="en-US" sz="1654" dirty="0">
              <a:solidFill>
                <a:schemeClr val="dk1"/>
              </a:solidFill>
            </a:endParaRPr>
          </a:p>
        </p:txBody>
      </p:sp>
      <p:sp>
        <p:nvSpPr>
          <p:cNvPr id="29" name="橢圓 62">
            <a:extLst>
              <a:ext uri="{FF2B5EF4-FFF2-40B4-BE49-F238E27FC236}">
                <a16:creationId xmlns:a16="http://schemas.microsoft.com/office/drawing/2014/main" id="{282594E5-AEC4-F0FA-587E-2022568D4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8160" y="4231911"/>
            <a:ext cx="521113" cy="52111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chemeClr val="dk1"/>
                </a:solidFill>
              </a:rPr>
              <a:t>-1</a:t>
            </a:r>
            <a:endParaRPr lang="zh-TW" altLang="en-US" sz="1654" dirty="0">
              <a:solidFill>
                <a:schemeClr val="dk1"/>
              </a:solidFill>
            </a:endParaRPr>
          </a:p>
        </p:txBody>
      </p:sp>
      <p:sp>
        <p:nvSpPr>
          <p:cNvPr id="30" name="橢圓 63">
            <a:extLst>
              <a:ext uri="{FF2B5EF4-FFF2-40B4-BE49-F238E27FC236}">
                <a16:creationId xmlns:a16="http://schemas.microsoft.com/office/drawing/2014/main" id="{699781C0-33A7-748D-4494-D663CE2DB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2729" y="4827843"/>
            <a:ext cx="521113" cy="52111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chemeClr val="dk1"/>
                </a:solidFill>
              </a:rPr>
              <a:t>-3</a:t>
            </a:r>
            <a:endParaRPr lang="zh-TW" altLang="en-US" sz="1654" dirty="0">
              <a:solidFill>
                <a:schemeClr val="dk1"/>
              </a:solidFill>
            </a:endParaRPr>
          </a:p>
        </p:txBody>
      </p:sp>
      <p:sp>
        <p:nvSpPr>
          <p:cNvPr id="31" name="橢圓 64">
            <a:extLst>
              <a:ext uri="{FF2B5EF4-FFF2-40B4-BE49-F238E27FC236}">
                <a16:creationId xmlns:a16="http://schemas.microsoft.com/office/drawing/2014/main" id="{C22754F1-882F-BBB3-40A0-BA3FE8FB2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1597" y="4827843"/>
            <a:ext cx="521113" cy="52111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chemeClr val="dk1"/>
                </a:solidFill>
              </a:rPr>
              <a:t>1</a:t>
            </a:r>
            <a:endParaRPr lang="zh-TW" altLang="en-US" sz="1654" dirty="0">
              <a:solidFill>
                <a:schemeClr val="dk1"/>
              </a:solidFill>
            </a:endParaRPr>
          </a:p>
        </p:txBody>
      </p:sp>
      <p:sp>
        <p:nvSpPr>
          <p:cNvPr id="32" name="矩形 65">
            <a:extLst>
              <a:ext uri="{FF2B5EF4-FFF2-40B4-BE49-F238E27FC236}">
                <a16:creationId xmlns:a16="http://schemas.microsoft.com/office/drawing/2014/main" id="{DA7E2480-69E5-19D1-4E38-D835154F0548}"/>
              </a:ext>
            </a:extLst>
          </p:cNvPr>
          <p:cNvSpPr/>
          <p:nvPr/>
        </p:nvSpPr>
        <p:spPr>
          <a:xfrm>
            <a:off x="2627979" y="4210909"/>
            <a:ext cx="1101294" cy="1138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33" name="橢圓 66">
            <a:extLst>
              <a:ext uri="{FF2B5EF4-FFF2-40B4-BE49-F238E27FC236}">
                <a16:creationId xmlns:a16="http://schemas.microsoft.com/office/drawing/2014/main" id="{807D2928-225E-99C0-B3D3-829648AA2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475" y="4242412"/>
            <a:ext cx="521113" cy="52111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chemeClr val="dk1"/>
                </a:solidFill>
              </a:rPr>
              <a:t>3</a:t>
            </a:r>
            <a:endParaRPr lang="zh-TW" altLang="en-US" sz="1654" dirty="0">
              <a:solidFill>
                <a:schemeClr val="dk1"/>
              </a:solidFill>
            </a:endParaRPr>
          </a:p>
        </p:txBody>
      </p:sp>
      <p:sp>
        <p:nvSpPr>
          <p:cNvPr id="34" name="矩形 70">
            <a:extLst>
              <a:ext uri="{FF2B5EF4-FFF2-40B4-BE49-F238E27FC236}">
                <a16:creationId xmlns:a16="http://schemas.microsoft.com/office/drawing/2014/main" id="{A552A204-7211-6E12-901F-62625712A924}"/>
              </a:ext>
            </a:extLst>
          </p:cNvPr>
          <p:cNvSpPr/>
          <p:nvPr/>
        </p:nvSpPr>
        <p:spPr>
          <a:xfrm>
            <a:off x="4519475" y="4221410"/>
            <a:ext cx="1101295" cy="1138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35" name="箭號: 向右 71">
            <a:extLst>
              <a:ext uri="{FF2B5EF4-FFF2-40B4-BE49-F238E27FC236}">
                <a16:creationId xmlns:a16="http://schemas.microsoft.com/office/drawing/2014/main" id="{6FE4D762-CE9F-733E-26DC-946903C2C5BB}"/>
              </a:ext>
            </a:extLst>
          </p:cNvPr>
          <p:cNvSpPr/>
          <p:nvPr/>
        </p:nvSpPr>
        <p:spPr>
          <a:xfrm>
            <a:off x="3810655" y="4616511"/>
            <a:ext cx="647126" cy="3951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36" name="矩形 72">
            <a:extLst>
              <a:ext uri="{FF2B5EF4-FFF2-40B4-BE49-F238E27FC236}">
                <a16:creationId xmlns:a16="http://schemas.microsoft.com/office/drawing/2014/main" id="{8ED18F06-D5EF-7EA7-46E7-11F2D6DBFE3C}"/>
              </a:ext>
            </a:extLst>
          </p:cNvPr>
          <p:cNvSpPr/>
          <p:nvPr/>
        </p:nvSpPr>
        <p:spPr>
          <a:xfrm>
            <a:off x="1571314" y="1040914"/>
            <a:ext cx="4436680" cy="265675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37" name="矩形 73">
            <a:extLst>
              <a:ext uri="{FF2B5EF4-FFF2-40B4-BE49-F238E27FC236}">
                <a16:creationId xmlns:a16="http://schemas.microsoft.com/office/drawing/2014/main" id="{F0D82C7B-3CFA-ACF4-3CDA-B4043FA650AD}"/>
              </a:ext>
            </a:extLst>
          </p:cNvPr>
          <p:cNvSpPr/>
          <p:nvPr/>
        </p:nvSpPr>
        <p:spPr>
          <a:xfrm>
            <a:off x="2272257" y="3802682"/>
            <a:ext cx="3742301" cy="169854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cxnSp>
        <p:nvCxnSpPr>
          <p:cNvPr id="38" name="直線單箭頭接點 75">
            <a:extLst>
              <a:ext uri="{FF2B5EF4-FFF2-40B4-BE49-F238E27FC236}">
                <a16:creationId xmlns:a16="http://schemas.microsoft.com/office/drawing/2014/main" id="{1EFB389F-F74F-DD12-0F8E-A33B7A6706A0}"/>
              </a:ext>
            </a:extLst>
          </p:cNvPr>
          <p:cNvCxnSpPr/>
          <p:nvPr/>
        </p:nvCxnSpPr>
        <p:spPr>
          <a:xfrm flipH="1">
            <a:off x="6014558" y="1779923"/>
            <a:ext cx="463357" cy="67862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7">
            <a:extLst>
              <a:ext uri="{FF2B5EF4-FFF2-40B4-BE49-F238E27FC236}">
                <a16:creationId xmlns:a16="http://schemas.microsoft.com/office/drawing/2014/main" id="{EB7D25B5-353A-7141-9CD4-27F56FB7738A}"/>
              </a:ext>
            </a:extLst>
          </p:cNvPr>
          <p:cNvCxnSpPr>
            <a:endCxn id="37" idx="3"/>
          </p:cNvCxnSpPr>
          <p:nvPr/>
        </p:nvCxnSpPr>
        <p:spPr>
          <a:xfrm flipH="1">
            <a:off x="6014558" y="2689574"/>
            <a:ext cx="463357" cy="196237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81">
            <a:extLst>
              <a:ext uri="{FF2B5EF4-FFF2-40B4-BE49-F238E27FC236}">
                <a16:creationId xmlns:a16="http://schemas.microsoft.com/office/drawing/2014/main" id="{ACD1980B-F426-8627-86AB-C8E87E7190D5}"/>
              </a:ext>
            </a:extLst>
          </p:cNvPr>
          <p:cNvCxnSpPr/>
          <p:nvPr/>
        </p:nvCxnSpPr>
        <p:spPr>
          <a:xfrm>
            <a:off x="4663863" y="3213312"/>
            <a:ext cx="22708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82">
            <a:extLst>
              <a:ext uri="{FF2B5EF4-FFF2-40B4-BE49-F238E27FC236}">
                <a16:creationId xmlns:a16="http://schemas.microsoft.com/office/drawing/2014/main" id="{8F0CF648-5E7E-7F22-590D-50821112F81E}"/>
              </a:ext>
            </a:extLst>
          </p:cNvPr>
          <p:cNvCxnSpPr/>
          <p:nvPr/>
        </p:nvCxnSpPr>
        <p:spPr>
          <a:xfrm>
            <a:off x="3844784" y="3213312"/>
            <a:ext cx="6983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84">
            <a:extLst>
              <a:ext uri="{FF2B5EF4-FFF2-40B4-BE49-F238E27FC236}">
                <a16:creationId xmlns:a16="http://schemas.microsoft.com/office/drawing/2014/main" id="{11DD2F2D-180D-0112-359A-39C0C5849F8E}"/>
              </a:ext>
            </a:extLst>
          </p:cNvPr>
          <p:cNvCxnSpPr>
            <a:cxnSpLocks/>
          </p:cNvCxnSpPr>
          <p:nvPr/>
        </p:nvCxnSpPr>
        <p:spPr>
          <a:xfrm flipH="1">
            <a:off x="4537851" y="3213312"/>
            <a:ext cx="241523" cy="20477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86">
            <a:extLst>
              <a:ext uri="{FF2B5EF4-FFF2-40B4-BE49-F238E27FC236}">
                <a16:creationId xmlns:a16="http://schemas.microsoft.com/office/drawing/2014/main" id="{22A3D8DA-E916-0A69-AD3C-FCA31AA259DD}"/>
              </a:ext>
            </a:extLst>
          </p:cNvPr>
          <p:cNvCxnSpPr>
            <a:cxnSpLocks/>
          </p:cNvCxnSpPr>
          <p:nvPr/>
        </p:nvCxnSpPr>
        <p:spPr>
          <a:xfrm flipH="1">
            <a:off x="3151717" y="3213312"/>
            <a:ext cx="1026475" cy="17458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2">
            <a:extLst>
              <a:ext uri="{FF2B5EF4-FFF2-40B4-BE49-F238E27FC236}">
                <a16:creationId xmlns:a16="http://schemas.microsoft.com/office/drawing/2014/main" id="{D2629FA1-91B8-ACBD-3541-F0DF8DACD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831" y="1412387"/>
            <a:ext cx="1054040" cy="231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直線接點 52">
            <a:extLst>
              <a:ext uri="{FF2B5EF4-FFF2-40B4-BE49-F238E27FC236}">
                <a16:creationId xmlns:a16="http://schemas.microsoft.com/office/drawing/2014/main" id="{CC99B655-B61C-462C-A930-ABD42D5C663F}"/>
              </a:ext>
            </a:extLst>
          </p:cNvPr>
          <p:cNvCxnSpPr/>
          <p:nvPr/>
        </p:nvCxnSpPr>
        <p:spPr>
          <a:xfrm>
            <a:off x="2953510" y="1577778"/>
            <a:ext cx="2299723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98FA275A-033B-4D1F-06EA-51D5CA9E5547}"/>
              </a:ext>
            </a:extLst>
          </p:cNvPr>
          <p:cNvSpPr txBox="1"/>
          <p:nvPr/>
        </p:nvSpPr>
        <p:spPr>
          <a:xfrm>
            <a:off x="3817370" y="117207"/>
            <a:ext cx="4581069" cy="60144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Only modified the </a:t>
            </a:r>
            <a:r>
              <a:rPr lang="en-US" altLang="zh-TW" sz="1654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1654" dirty="0">
                <a:solidFill>
                  <a:srgbClr val="000000"/>
                </a:solidFill>
              </a:rPr>
              <a:t>and </a:t>
            </a:r>
            <a:r>
              <a:rPr lang="en-US" altLang="zh-TW" sz="1654" b="1" i="1" dirty="0">
                <a:solidFill>
                  <a:srgbClr val="000000"/>
                </a:solidFill>
              </a:rPr>
              <a:t>input format (vector -&gt; 3-D array)</a:t>
            </a:r>
            <a:endParaRPr lang="zh-TW" altLang="en-US" sz="1654" b="1" i="1" dirty="0">
              <a:solidFill>
                <a:srgbClr val="000000"/>
              </a:solidFill>
            </a:endParaRPr>
          </a:p>
        </p:txBody>
      </p:sp>
      <p:sp>
        <p:nvSpPr>
          <p:cNvPr id="86021" name="矩形 9">
            <a:extLst>
              <a:ext uri="{FF2B5EF4-FFF2-40B4-BE49-F238E27FC236}">
                <a16:creationId xmlns:a16="http://schemas.microsoft.com/office/drawing/2014/main" id="{C879EE55-1F9C-13EC-7AB3-0248D1743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577" y="219209"/>
            <a:ext cx="2081019" cy="44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315" b="1" i="1" u="sng"/>
              <a:t>CNN in Keras</a:t>
            </a:r>
            <a:endParaRPr lang="zh-TW" altLang="en-US" sz="2315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0B5177EA-89B1-9AE1-C05E-189A656C2DD4}"/>
              </a:ext>
            </a:extLst>
          </p:cNvPr>
          <p:cNvSpPr/>
          <p:nvPr/>
        </p:nvSpPr>
        <p:spPr>
          <a:xfrm>
            <a:off x="6477735" y="1549567"/>
            <a:ext cx="1436013" cy="46013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Convolution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655C6022-5296-7DE1-1FDC-FBA7C6267C2E}"/>
              </a:ext>
            </a:extLst>
          </p:cNvPr>
          <p:cNvSpPr/>
          <p:nvPr/>
        </p:nvSpPr>
        <p:spPr>
          <a:xfrm>
            <a:off x="6477735" y="2459114"/>
            <a:ext cx="1436013" cy="4601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Max Pooling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F67516D1-22C0-F52D-01F5-99E3120822B8}"/>
              </a:ext>
            </a:extLst>
          </p:cNvPr>
          <p:cNvSpPr/>
          <p:nvPr/>
        </p:nvSpPr>
        <p:spPr>
          <a:xfrm>
            <a:off x="6477735" y="3342368"/>
            <a:ext cx="1436013" cy="46013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Convolution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129A3692-BF1E-8BF7-B8E0-B20C8DF305CB}"/>
              </a:ext>
            </a:extLst>
          </p:cNvPr>
          <p:cNvSpPr/>
          <p:nvPr/>
        </p:nvSpPr>
        <p:spPr>
          <a:xfrm>
            <a:off x="6477735" y="4196714"/>
            <a:ext cx="1436013" cy="4601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Max Pooling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0CFE30A6-2604-A759-11E4-3C6B20854304}"/>
              </a:ext>
            </a:extLst>
          </p:cNvPr>
          <p:cNvSpPr/>
          <p:nvPr/>
        </p:nvSpPr>
        <p:spPr>
          <a:xfrm>
            <a:off x="6989839" y="1155113"/>
            <a:ext cx="451544" cy="3649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8147C534-7C79-6DA2-9BC5-82D138CF3B34}"/>
              </a:ext>
            </a:extLst>
          </p:cNvPr>
          <p:cNvSpPr/>
          <p:nvPr/>
        </p:nvSpPr>
        <p:spPr>
          <a:xfrm>
            <a:off x="6989839" y="2072639"/>
            <a:ext cx="451544" cy="36622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FD4505B3-9FC8-79E4-0293-948AC243864A}"/>
              </a:ext>
            </a:extLst>
          </p:cNvPr>
          <p:cNvSpPr/>
          <p:nvPr/>
        </p:nvSpPr>
        <p:spPr>
          <a:xfrm>
            <a:off x="6989839" y="2975727"/>
            <a:ext cx="451544" cy="3649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EA9D04D5-474E-6E2B-79BC-FE3C3FB2292E}"/>
              </a:ext>
            </a:extLst>
          </p:cNvPr>
          <p:cNvSpPr/>
          <p:nvPr/>
        </p:nvSpPr>
        <p:spPr>
          <a:xfrm>
            <a:off x="6989839" y="3831560"/>
            <a:ext cx="451544" cy="3649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86038" name="文字方塊 41">
            <a:extLst>
              <a:ext uri="{FF2B5EF4-FFF2-40B4-BE49-F238E27FC236}">
                <a16:creationId xmlns:a16="http://schemas.microsoft.com/office/drawing/2014/main" id="{A8F59D89-E7D2-777A-FD6F-3ACB1279F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0780" y="804641"/>
            <a:ext cx="1691977" cy="346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54"/>
              <a:t>Input</a:t>
            </a:r>
            <a:endParaRPr lang="zh-TW" altLang="en-US" sz="1654"/>
          </a:p>
        </p:txBody>
      </p:sp>
      <p:pic>
        <p:nvPicPr>
          <p:cNvPr id="15" name="圖片 1">
            <a:extLst>
              <a:ext uri="{FF2B5EF4-FFF2-40B4-BE49-F238E27FC236}">
                <a16:creationId xmlns:a16="http://schemas.microsoft.com/office/drawing/2014/main" id="{D78743CB-81D4-BA3A-C672-DA2932F32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340" y="1550213"/>
            <a:ext cx="4024515" cy="456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2">
            <a:extLst>
              <a:ext uri="{FF2B5EF4-FFF2-40B4-BE49-F238E27FC236}">
                <a16:creationId xmlns:a16="http://schemas.microsoft.com/office/drawing/2014/main" id="{B9FB5461-C80A-CED4-3ECC-BBB272582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270" y="2579313"/>
            <a:ext cx="3449585" cy="220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42">
            <a:extLst>
              <a:ext uri="{FF2B5EF4-FFF2-40B4-BE49-F238E27FC236}">
                <a16:creationId xmlns:a16="http://schemas.microsoft.com/office/drawing/2014/main" id="{88B787F4-0173-9484-B31A-DCD45453B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01" y="3470587"/>
            <a:ext cx="3654354" cy="25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圖片 43">
            <a:extLst>
              <a:ext uri="{FF2B5EF4-FFF2-40B4-BE49-F238E27FC236}">
                <a16:creationId xmlns:a16="http://schemas.microsoft.com/office/drawing/2014/main" id="{F7FAED57-A937-CE20-0EA1-6D4AA7AB39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892" y="4331670"/>
            <a:ext cx="3488963" cy="212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字方塊 22">
            <a:extLst>
              <a:ext uri="{FF2B5EF4-FFF2-40B4-BE49-F238E27FC236}">
                <a16:creationId xmlns:a16="http://schemas.microsoft.com/office/drawing/2014/main" id="{C6250241-EEAE-252C-5A70-E1BB111BB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471" y="1102607"/>
            <a:ext cx="1384822" cy="34689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chemeClr val="dk1"/>
                </a:solidFill>
              </a:rPr>
              <a:t>1 x 28 x 28</a:t>
            </a:r>
            <a:endParaRPr lang="zh-TW" altLang="en-US" sz="1654" dirty="0">
              <a:solidFill>
                <a:schemeClr val="dk1"/>
              </a:solidFill>
            </a:endParaRPr>
          </a:p>
        </p:txBody>
      </p:sp>
      <p:sp>
        <p:nvSpPr>
          <p:cNvPr id="20" name="文字方塊 23">
            <a:extLst>
              <a:ext uri="{FF2B5EF4-FFF2-40B4-BE49-F238E27FC236}">
                <a16:creationId xmlns:a16="http://schemas.microsoft.com/office/drawing/2014/main" id="{A4BD2F00-3D3A-22CB-4652-FF3A8FE7E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4846" y="2079201"/>
            <a:ext cx="1384822" cy="34689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chemeClr val="dk1"/>
                </a:solidFill>
              </a:rPr>
              <a:t>25 x 26 x 26</a:t>
            </a:r>
            <a:endParaRPr lang="zh-TW" altLang="en-US" sz="1654" dirty="0">
              <a:solidFill>
                <a:schemeClr val="dk1"/>
              </a:solidFill>
            </a:endParaRPr>
          </a:p>
        </p:txBody>
      </p:sp>
      <p:sp>
        <p:nvSpPr>
          <p:cNvPr id="21" name="文字方塊 24">
            <a:extLst>
              <a:ext uri="{FF2B5EF4-FFF2-40B4-BE49-F238E27FC236}">
                <a16:creationId xmlns:a16="http://schemas.microsoft.com/office/drawing/2014/main" id="{D2C60E4B-000C-0464-B0AD-F5C89AEE3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471" y="2904844"/>
            <a:ext cx="1384822" cy="34689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chemeClr val="dk1"/>
                </a:solidFill>
              </a:rPr>
              <a:t>25 x 13 x 13</a:t>
            </a:r>
            <a:endParaRPr lang="zh-TW" altLang="en-US" sz="1654" dirty="0">
              <a:solidFill>
                <a:schemeClr val="dk1"/>
              </a:solidFill>
            </a:endParaRPr>
          </a:p>
        </p:txBody>
      </p:sp>
      <p:sp>
        <p:nvSpPr>
          <p:cNvPr id="22" name="文字方塊 25">
            <a:extLst>
              <a:ext uri="{FF2B5EF4-FFF2-40B4-BE49-F238E27FC236}">
                <a16:creationId xmlns:a16="http://schemas.microsoft.com/office/drawing/2014/main" id="{B4457807-0AFD-80EC-6E09-AAEE8E388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471" y="3800056"/>
            <a:ext cx="1384822" cy="34689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chemeClr val="dk1"/>
                </a:solidFill>
              </a:rPr>
              <a:t>50 x 11 x 11</a:t>
            </a:r>
            <a:endParaRPr lang="zh-TW" altLang="en-US" sz="1654" dirty="0">
              <a:solidFill>
                <a:schemeClr val="dk1"/>
              </a:solidFill>
            </a:endParaRPr>
          </a:p>
        </p:txBody>
      </p:sp>
      <p:sp>
        <p:nvSpPr>
          <p:cNvPr id="23" name="文字方塊 26">
            <a:extLst>
              <a:ext uri="{FF2B5EF4-FFF2-40B4-BE49-F238E27FC236}">
                <a16:creationId xmlns:a16="http://schemas.microsoft.com/office/drawing/2014/main" id="{3182A6A5-F565-EA23-F3B6-58CD4C8C6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471" y="4650639"/>
            <a:ext cx="1384822" cy="34689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chemeClr val="dk1"/>
                </a:solidFill>
              </a:rPr>
              <a:t>50 x 5 x 5</a:t>
            </a:r>
            <a:endParaRPr lang="zh-TW" altLang="en-US" sz="1654" dirty="0">
              <a:solidFill>
                <a:schemeClr val="dk1"/>
              </a:solidFill>
            </a:endParaRPr>
          </a:p>
        </p:txBody>
      </p:sp>
      <p:cxnSp>
        <p:nvCxnSpPr>
          <p:cNvPr id="24" name="直線單箭頭接點 32">
            <a:extLst>
              <a:ext uri="{FF2B5EF4-FFF2-40B4-BE49-F238E27FC236}">
                <a16:creationId xmlns:a16="http://schemas.microsoft.com/office/drawing/2014/main" id="{6CF7D571-72A5-97DB-07C8-17EC3BD81851}"/>
              </a:ext>
            </a:extLst>
          </p:cNvPr>
          <p:cNvCxnSpPr>
            <a:endCxn id="15" idx="3"/>
          </p:cNvCxnSpPr>
          <p:nvPr/>
        </p:nvCxnSpPr>
        <p:spPr>
          <a:xfrm flipH="1" flipV="1">
            <a:off x="5868855" y="1778611"/>
            <a:ext cx="609059" cy="131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37">
            <a:extLst>
              <a:ext uri="{FF2B5EF4-FFF2-40B4-BE49-F238E27FC236}">
                <a16:creationId xmlns:a16="http://schemas.microsoft.com/office/drawing/2014/main" id="{BE4CDE57-8811-C118-AB8A-46B9141B72DA}"/>
              </a:ext>
            </a:extLst>
          </p:cNvPr>
          <p:cNvCxnSpPr/>
          <p:nvPr/>
        </p:nvCxnSpPr>
        <p:spPr>
          <a:xfrm flipH="1" flipV="1">
            <a:off x="5868855" y="2686949"/>
            <a:ext cx="609059" cy="262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38">
            <a:extLst>
              <a:ext uri="{FF2B5EF4-FFF2-40B4-BE49-F238E27FC236}">
                <a16:creationId xmlns:a16="http://schemas.microsoft.com/office/drawing/2014/main" id="{8765D591-8CC6-2538-E2C3-4BCCE7125DBC}"/>
              </a:ext>
            </a:extLst>
          </p:cNvPr>
          <p:cNvCxnSpPr/>
          <p:nvPr/>
        </p:nvCxnSpPr>
        <p:spPr>
          <a:xfrm flipH="1" flipV="1">
            <a:off x="5868855" y="3599224"/>
            <a:ext cx="609059" cy="13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39">
            <a:extLst>
              <a:ext uri="{FF2B5EF4-FFF2-40B4-BE49-F238E27FC236}">
                <a16:creationId xmlns:a16="http://schemas.microsoft.com/office/drawing/2014/main" id="{352F64C4-AD83-D17F-53C2-8F1E82AE7EF4}"/>
              </a:ext>
            </a:extLst>
          </p:cNvPr>
          <p:cNvCxnSpPr/>
          <p:nvPr/>
        </p:nvCxnSpPr>
        <p:spPr>
          <a:xfrm flipH="1" flipV="1">
            <a:off x="5875419" y="4465558"/>
            <a:ext cx="609059" cy="131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">
            <a:extLst>
              <a:ext uri="{FF2B5EF4-FFF2-40B4-BE49-F238E27FC236}">
                <a16:creationId xmlns:a16="http://schemas.microsoft.com/office/drawing/2014/main" id="{7BFC18CC-8516-7927-FC9E-5F698B278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0603" y="1909873"/>
            <a:ext cx="2610815" cy="601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54"/>
              <a:t>How many parameters for each filter?</a:t>
            </a:r>
            <a:endParaRPr lang="zh-TW" altLang="en-US" sz="1654"/>
          </a:p>
        </p:txBody>
      </p:sp>
      <p:sp>
        <p:nvSpPr>
          <p:cNvPr id="29" name="文字方塊 27">
            <a:extLst>
              <a:ext uri="{FF2B5EF4-FFF2-40B4-BE49-F238E27FC236}">
                <a16:creationId xmlns:a16="http://schemas.microsoft.com/office/drawing/2014/main" id="{43E0E8E9-493F-526A-954C-219875F31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0913" y="3643854"/>
            <a:ext cx="2612128" cy="601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54"/>
              <a:t>How many parameters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654"/>
              <a:t>for each filter?</a:t>
            </a:r>
            <a:endParaRPr lang="zh-TW" altLang="en-US" sz="1985"/>
          </a:p>
        </p:txBody>
      </p:sp>
      <p:sp>
        <p:nvSpPr>
          <p:cNvPr id="30" name="文字方塊 3">
            <a:extLst>
              <a:ext uri="{FF2B5EF4-FFF2-40B4-BE49-F238E27FC236}">
                <a16:creationId xmlns:a16="http://schemas.microsoft.com/office/drawing/2014/main" id="{9F801206-8763-7113-998F-F538504932C8}"/>
              </a:ext>
            </a:extLst>
          </p:cNvPr>
          <p:cNvSpPr txBox="1"/>
          <p:nvPr/>
        </p:nvSpPr>
        <p:spPr>
          <a:xfrm>
            <a:off x="3885571" y="2072994"/>
            <a:ext cx="403347" cy="34689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1654" dirty="0"/>
              <a:t>9</a:t>
            </a:r>
            <a:endParaRPr lang="zh-TW" altLang="en-US" sz="1654" dirty="0"/>
          </a:p>
        </p:txBody>
      </p:sp>
      <p:sp>
        <p:nvSpPr>
          <p:cNvPr id="31" name="文字方塊 40">
            <a:extLst>
              <a:ext uri="{FF2B5EF4-FFF2-40B4-BE49-F238E27FC236}">
                <a16:creationId xmlns:a16="http://schemas.microsoft.com/office/drawing/2014/main" id="{AFDCF5E7-0583-55BB-1788-29950F84AA36}"/>
              </a:ext>
            </a:extLst>
          </p:cNvPr>
          <p:cNvSpPr txBox="1"/>
          <p:nvPr/>
        </p:nvSpPr>
        <p:spPr>
          <a:xfrm>
            <a:off x="3592760" y="3717361"/>
            <a:ext cx="787040" cy="60144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225=</a:t>
            </a:r>
          </a:p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25x9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pic>
        <p:nvPicPr>
          <p:cNvPr id="32" name="圖片 46">
            <a:extLst>
              <a:ext uri="{FF2B5EF4-FFF2-40B4-BE49-F238E27FC236}">
                <a16:creationId xmlns:a16="http://schemas.microsoft.com/office/drawing/2014/main" id="{C20121DB-7226-AA30-BF91-18CDF53622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841" y="1762859"/>
            <a:ext cx="1054040" cy="231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8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6C11E326-9274-8195-E87C-D5313FE5F340}"/>
              </a:ext>
            </a:extLst>
          </p:cNvPr>
          <p:cNvSpPr txBox="1"/>
          <p:nvPr/>
        </p:nvSpPr>
        <p:spPr>
          <a:xfrm>
            <a:off x="3817370" y="117207"/>
            <a:ext cx="4581069" cy="60144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Only modified the </a:t>
            </a:r>
            <a:r>
              <a:rPr lang="en-US" altLang="zh-TW" sz="1654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1654" dirty="0">
                <a:solidFill>
                  <a:srgbClr val="000000"/>
                </a:solidFill>
              </a:rPr>
              <a:t>and </a:t>
            </a:r>
            <a:r>
              <a:rPr lang="en-US" altLang="zh-TW" sz="1654" b="1" i="1" dirty="0">
                <a:solidFill>
                  <a:srgbClr val="000000"/>
                </a:solidFill>
              </a:rPr>
              <a:t>input format (vector -&gt; 3-D array)</a:t>
            </a:r>
            <a:endParaRPr lang="zh-TW" altLang="en-US" sz="1654" b="1" i="1" dirty="0">
              <a:solidFill>
                <a:srgbClr val="000000"/>
              </a:solidFill>
            </a:endParaRPr>
          </a:p>
        </p:txBody>
      </p:sp>
      <p:sp>
        <p:nvSpPr>
          <p:cNvPr id="87045" name="矩形 9">
            <a:extLst>
              <a:ext uri="{FF2B5EF4-FFF2-40B4-BE49-F238E27FC236}">
                <a16:creationId xmlns:a16="http://schemas.microsoft.com/office/drawing/2014/main" id="{EF6DCAD4-3503-6513-345D-A9BE7C918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577" y="219209"/>
            <a:ext cx="2081019" cy="44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315" b="1" i="1" u="sng"/>
              <a:t>CNN in Keras</a:t>
            </a:r>
            <a:endParaRPr lang="zh-TW" altLang="en-US" sz="2315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66DCD08B-9B02-4C0B-90E5-7EB1981402A7}"/>
              </a:ext>
            </a:extLst>
          </p:cNvPr>
          <p:cNvSpPr/>
          <p:nvPr/>
        </p:nvSpPr>
        <p:spPr>
          <a:xfrm>
            <a:off x="6477735" y="1549567"/>
            <a:ext cx="1436013" cy="46013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Convolution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48E4F618-2580-8CCA-B489-32C32689E2C4}"/>
              </a:ext>
            </a:extLst>
          </p:cNvPr>
          <p:cNvSpPr/>
          <p:nvPr/>
        </p:nvSpPr>
        <p:spPr>
          <a:xfrm>
            <a:off x="6477735" y="2459114"/>
            <a:ext cx="1436013" cy="4601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Max Pooling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A5C76010-FF60-FF41-A1D8-AC1EE59CFF6C}"/>
              </a:ext>
            </a:extLst>
          </p:cNvPr>
          <p:cNvSpPr/>
          <p:nvPr/>
        </p:nvSpPr>
        <p:spPr>
          <a:xfrm>
            <a:off x="6477735" y="3342368"/>
            <a:ext cx="1436013" cy="46013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Convolution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96DE280C-9BE3-060E-3D18-57DD84CAC5ED}"/>
              </a:ext>
            </a:extLst>
          </p:cNvPr>
          <p:cNvSpPr/>
          <p:nvPr/>
        </p:nvSpPr>
        <p:spPr>
          <a:xfrm>
            <a:off x="6477735" y="4196714"/>
            <a:ext cx="1436013" cy="4601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Max Pooling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52892B27-FD0F-C77B-DF3C-3F73BA0AF5E2}"/>
              </a:ext>
            </a:extLst>
          </p:cNvPr>
          <p:cNvSpPr/>
          <p:nvPr/>
        </p:nvSpPr>
        <p:spPr>
          <a:xfrm>
            <a:off x="6989839" y="1155113"/>
            <a:ext cx="451544" cy="3649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92DD5C1F-3BCB-6704-9507-8D40E45E1D7C}"/>
              </a:ext>
            </a:extLst>
          </p:cNvPr>
          <p:cNvSpPr/>
          <p:nvPr/>
        </p:nvSpPr>
        <p:spPr>
          <a:xfrm>
            <a:off x="6989839" y="2072639"/>
            <a:ext cx="451544" cy="36622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1DD7B262-767A-6F6E-ADEB-CDFCFB8C9107}"/>
              </a:ext>
            </a:extLst>
          </p:cNvPr>
          <p:cNvSpPr/>
          <p:nvPr/>
        </p:nvSpPr>
        <p:spPr>
          <a:xfrm>
            <a:off x="6989839" y="2975727"/>
            <a:ext cx="451544" cy="3649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3D59B5E6-2512-5BA8-9C86-C5044864A4A2}"/>
              </a:ext>
            </a:extLst>
          </p:cNvPr>
          <p:cNvSpPr/>
          <p:nvPr/>
        </p:nvSpPr>
        <p:spPr>
          <a:xfrm>
            <a:off x="6989839" y="3831560"/>
            <a:ext cx="451544" cy="3649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87062" name="文字方塊 41">
            <a:extLst>
              <a:ext uri="{FF2B5EF4-FFF2-40B4-BE49-F238E27FC236}">
                <a16:creationId xmlns:a16="http://schemas.microsoft.com/office/drawing/2014/main" id="{6F0A51BF-048E-8858-E437-932B3120B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8034" y="756074"/>
            <a:ext cx="1691977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Input</a:t>
            </a:r>
            <a:endParaRPr lang="zh-TW" altLang="en-US" sz="1985"/>
          </a:p>
        </p:txBody>
      </p:sp>
      <p:sp>
        <p:nvSpPr>
          <p:cNvPr id="15" name="文字方塊 22">
            <a:extLst>
              <a:ext uri="{FF2B5EF4-FFF2-40B4-BE49-F238E27FC236}">
                <a16:creationId xmlns:a16="http://schemas.microsoft.com/office/drawing/2014/main" id="{0EDDA615-1580-C6FE-C2AC-79B85E989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5018" y="1128859"/>
            <a:ext cx="1384821" cy="34689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chemeClr val="dk1"/>
                </a:solidFill>
              </a:rPr>
              <a:t>1 x 28 x 28</a:t>
            </a:r>
            <a:endParaRPr lang="zh-TW" altLang="en-US" sz="1654" dirty="0">
              <a:solidFill>
                <a:schemeClr val="dk1"/>
              </a:solidFill>
            </a:endParaRPr>
          </a:p>
        </p:txBody>
      </p:sp>
      <p:sp>
        <p:nvSpPr>
          <p:cNvPr id="16" name="文字方塊 23">
            <a:extLst>
              <a:ext uri="{FF2B5EF4-FFF2-40B4-BE49-F238E27FC236}">
                <a16:creationId xmlns:a16="http://schemas.microsoft.com/office/drawing/2014/main" id="{ABC1C0F1-F536-5FB4-240E-2459716B7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5018" y="2050324"/>
            <a:ext cx="1384821" cy="34689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25 x 26 x 26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19979F49-2969-CCE4-A3D6-16CF52851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5018" y="2940285"/>
            <a:ext cx="1384821" cy="34689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25 x 13 x 13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18" name="文字方塊 25">
            <a:extLst>
              <a:ext uri="{FF2B5EF4-FFF2-40B4-BE49-F238E27FC236}">
                <a16:creationId xmlns:a16="http://schemas.microsoft.com/office/drawing/2014/main" id="{8856579E-E1C5-0BD2-7E49-6ED45AD91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5018" y="3814495"/>
            <a:ext cx="1384821" cy="34689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50 x 11 x 11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19" name="文字方塊 26">
            <a:extLst>
              <a:ext uri="{FF2B5EF4-FFF2-40B4-BE49-F238E27FC236}">
                <a16:creationId xmlns:a16="http://schemas.microsoft.com/office/drawing/2014/main" id="{6EEE59E0-C660-57F1-8D02-D42110154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5018" y="4591570"/>
            <a:ext cx="1384821" cy="34689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chemeClr val="dk1"/>
                </a:solidFill>
              </a:rPr>
              <a:t>50 x 5 x 5</a:t>
            </a:r>
            <a:endParaRPr lang="zh-TW" altLang="en-US" sz="1654" dirty="0">
              <a:solidFill>
                <a:schemeClr val="dk1"/>
              </a:solidFill>
            </a:endParaRPr>
          </a:p>
        </p:txBody>
      </p:sp>
      <p:sp>
        <p:nvSpPr>
          <p:cNvPr id="20" name="文字方塊 32">
            <a:extLst>
              <a:ext uri="{FF2B5EF4-FFF2-40B4-BE49-F238E27FC236}">
                <a16:creationId xmlns:a16="http://schemas.microsoft.com/office/drawing/2014/main" id="{12759DE6-44C0-C556-DEF6-5E0098DFECA8}"/>
              </a:ext>
            </a:extLst>
          </p:cNvPr>
          <p:cNvSpPr txBox="1"/>
          <p:nvPr/>
        </p:nvSpPr>
        <p:spPr>
          <a:xfrm>
            <a:off x="3963351" y="4838123"/>
            <a:ext cx="1287401" cy="34689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rgbClr val="000000"/>
                </a:solidFill>
              </a:rPr>
              <a:t>Flattened</a:t>
            </a:r>
            <a:endParaRPr lang="zh-TW" altLang="en-US" sz="1654" dirty="0">
              <a:solidFill>
                <a:srgbClr val="000000"/>
              </a:solidFill>
            </a:endParaRPr>
          </a:p>
        </p:txBody>
      </p:sp>
      <p:sp>
        <p:nvSpPr>
          <p:cNvPr id="21" name="右彎箭號 16">
            <a:extLst>
              <a:ext uri="{FF2B5EF4-FFF2-40B4-BE49-F238E27FC236}">
                <a16:creationId xmlns:a16="http://schemas.microsoft.com/office/drawing/2014/main" id="{D8542603-09B3-8A65-D956-D205C9A99983}"/>
              </a:ext>
            </a:extLst>
          </p:cNvPr>
          <p:cNvSpPr/>
          <p:nvPr/>
        </p:nvSpPr>
        <p:spPr>
          <a:xfrm rot="10800000">
            <a:off x="5283423" y="4672953"/>
            <a:ext cx="2028010" cy="522426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>
              <a:solidFill>
                <a:schemeClr val="tx1"/>
              </a:solidFill>
            </a:endParaRPr>
          </a:p>
        </p:txBody>
      </p:sp>
      <p:sp>
        <p:nvSpPr>
          <p:cNvPr id="22" name="右彎箭號 21">
            <a:extLst>
              <a:ext uri="{FF2B5EF4-FFF2-40B4-BE49-F238E27FC236}">
                <a16:creationId xmlns:a16="http://schemas.microsoft.com/office/drawing/2014/main" id="{012AF0CB-90FF-F67E-4944-FB973AE09ACE}"/>
              </a:ext>
            </a:extLst>
          </p:cNvPr>
          <p:cNvSpPr/>
          <p:nvPr/>
        </p:nvSpPr>
        <p:spPr>
          <a:xfrm rot="16200000">
            <a:off x="3040800" y="4239131"/>
            <a:ext cx="601183" cy="1156425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>
              <a:solidFill>
                <a:schemeClr val="tx1"/>
              </a:solidFill>
            </a:endParaRPr>
          </a:p>
        </p:txBody>
      </p:sp>
      <p:pic>
        <p:nvPicPr>
          <p:cNvPr id="23" name="圖片 2">
            <a:extLst>
              <a:ext uri="{FF2B5EF4-FFF2-40B4-BE49-F238E27FC236}">
                <a16:creationId xmlns:a16="http://schemas.microsoft.com/office/drawing/2014/main" id="{3ECD200A-B66B-AD7D-1841-F8DD22064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994" y="5233446"/>
            <a:ext cx="2354853" cy="220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字方塊 39">
            <a:extLst>
              <a:ext uri="{FF2B5EF4-FFF2-40B4-BE49-F238E27FC236}">
                <a16:creationId xmlns:a16="http://schemas.microsoft.com/office/drawing/2014/main" id="{7FC953AC-27D7-4C1E-8978-11972F04E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2458" y="4533815"/>
            <a:ext cx="832206" cy="34689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TW" sz="1654" dirty="0">
                <a:solidFill>
                  <a:schemeClr val="dk1"/>
                </a:solidFill>
              </a:rPr>
              <a:t>1250</a:t>
            </a:r>
            <a:endParaRPr lang="zh-TW" altLang="en-US" sz="1654" dirty="0">
              <a:solidFill>
                <a:schemeClr val="dk1"/>
              </a:solidFill>
            </a:endParaRPr>
          </a:p>
        </p:txBody>
      </p:sp>
      <p:grpSp>
        <p:nvGrpSpPr>
          <p:cNvPr id="25" name="群組 40">
            <a:extLst>
              <a:ext uri="{FF2B5EF4-FFF2-40B4-BE49-F238E27FC236}">
                <a16:creationId xmlns:a16="http://schemas.microsoft.com/office/drawing/2014/main" id="{7ECABA7C-3B89-884A-EA5C-CC2B3C8EBAAC}"/>
              </a:ext>
            </a:extLst>
          </p:cNvPr>
          <p:cNvGrpSpPr>
            <a:grpSpLocks/>
          </p:cNvGrpSpPr>
          <p:nvPr/>
        </p:nvGrpSpPr>
        <p:grpSpPr bwMode="auto">
          <a:xfrm>
            <a:off x="1686825" y="1825865"/>
            <a:ext cx="2403421" cy="2647569"/>
            <a:chOff x="-1595803" y="3999117"/>
            <a:chExt cx="2906568" cy="3201477"/>
          </a:xfrm>
        </p:grpSpPr>
        <p:pic>
          <p:nvPicPr>
            <p:cNvPr id="87078" name="圖片 44">
              <a:extLst>
                <a:ext uri="{FF2B5EF4-FFF2-40B4-BE49-F238E27FC236}">
                  <a16:creationId xmlns:a16="http://schemas.microsoft.com/office/drawing/2014/main" id="{E64D37F7-D803-86C5-E3D1-959E44211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45">
              <a:extLst>
                <a:ext uri="{FF2B5EF4-FFF2-40B4-BE49-F238E27FC236}">
                  <a16:creationId xmlns:a16="http://schemas.microsoft.com/office/drawing/2014/main" id="{DC516A65-6CBC-08BB-2592-FBD6F77D9591}"/>
                </a:ext>
              </a:extLst>
            </p:cNvPr>
            <p:cNvSpPr txBox="1"/>
            <p:nvPr/>
          </p:nvSpPr>
          <p:spPr>
            <a:xfrm>
              <a:off x="-1595803" y="4773762"/>
              <a:ext cx="2906568" cy="727278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TW" sz="1654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1654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1654" dirty="0">
                  <a:solidFill>
                    <a:srgbClr val="000000"/>
                  </a:solidFill>
                </a:rPr>
                <a:t> network</a:t>
              </a:r>
              <a:endParaRPr lang="zh-TW" altLang="en-US" sz="1654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文字方塊 46">
            <a:extLst>
              <a:ext uri="{FF2B5EF4-FFF2-40B4-BE49-F238E27FC236}">
                <a16:creationId xmlns:a16="http://schemas.microsoft.com/office/drawing/2014/main" id="{18CEA985-2A46-15D5-076F-477C279A6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798" y="1510835"/>
            <a:ext cx="1691976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Output</a:t>
            </a:r>
            <a:endParaRPr lang="zh-TW" altLang="en-US" sz="1985"/>
          </a:p>
        </p:txBody>
      </p:sp>
      <p:pic>
        <p:nvPicPr>
          <p:cNvPr id="29" name="圖片 3">
            <a:extLst>
              <a:ext uri="{FF2B5EF4-FFF2-40B4-BE49-F238E27FC236}">
                <a16:creationId xmlns:a16="http://schemas.microsoft.com/office/drawing/2014/main" id="{00F6388C-6C55-6F92-5B68-A8C7EB650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309" y="3251378"/>
            <a:ext cx="3764615" cy="850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4">
            <a:extLst>
              <a:ext uri="{FF2B5EF4-FFF2-40B4-BE49-F238E27FC236}">
                <a16:creationId xmlns:a16="http://schemas.microsoft.com/office/drawing/2014/main" id="{83DDBFA1-3766-B6E3-56F9-42325449F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582" y="567055"/>
            <a:ext cx="6441063" cy="19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TextBox 6">
            <a:extLst>
              <a:ext uri="{FF2B5EF4-FFF2-40B4-BE49-F238E27FC236}">
                <a16:creationId xmlns:a16="http://schemas.microsoft.com/office/drawing/2014/main" id="{7618CC3B-C377-A14F-FAAE-A21E60390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570" y="2646257"/>
            <a:ext cx="7056684" cy="2611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>
                <a:latin typeface="-apple-system"/>
              </a:rPr>
              <a:t>The input is a 28 by 28 grayscale image. Because this is a grayscale image,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>
                <a:latin typeface="-apple-system"/>
              </a:rPr>
              <a:t> </a:t>
            </a:r>
            <a:r>
              <a:rPr lang="en-US" altLang="en-US" sz="1488" u="sng">
                <a:solidFill>
                  <a:srgbClr val="000000"/>
                </a:solidFill>
                <a:latin typeface="-apple-system"/>
              </a:rPr>
              <a:t>the number of channels will be one (Colored image:</a:t>
            </a:r>
            <a:r>
              <a:rPr lang="en-US" altLang="en-US" sz="1488">
                <a:latin typeface="-apple-system"/>
              </a:rPr>
              <a:t> RGB, or red, green, and blue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488">
              <a:latin typeface="-apple-system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>
                <a:latin typeface="-apple-system"/>
              </a:rPr>
              <a:t>two convolution layers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>
                <a:latin typeface="-apple-system"/>
              </a:rPr>
              <a:t>kernel size of five.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>
                <a:latin typeface="-apple-system"/>
              </a:rPr>
              <a:t> The first convolution has 32 output feature maps,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>
                <a:latin typeface="-apple-system"/>
              </a:rPr>
              <a:t> and the second one has 64 output feature maps.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>
                <a:latin typeface="-apple-system"/>
              </a:rPr>
              <a:t> 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>
                <a:latin typeface="-apple-system"/>
              </a:rPr>
              <a:t> A fully connected layer passes the output  to a second fully connected layer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>
                <a:latin typeface="-apple-system"/>
              </a:rPr>
              <a:t> which acts as the final soft max output layer.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>
                <a:latin typeface="-apple-system"/>
              </a:rPr>
              <a:t> ten outputs in the final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BF59BD-9BDD-806B-D02C-1C620262A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635" y="2704013"/>
            <a:ext cx="5590479" cy="289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8">
            <a:extLst>
              <a:ext uri="{FF2B5EF4-FFF2-40B4-BE49-F238E27FC236}">
                <a16:creationId xmlns:a16="http://schemas.microsoft.com/office/drawing/2014/main" id="{C8D17F69-03AB-C711-600B-961E29111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68" y="1153800"/>
            <a:ext cx="4087521" cy="2870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>
            <a:extLst>
              <a:ext uri="{FF2B5EF4-FFF2-40B4-BE49-F238E27FC236}">
                <a16:creationId xmlns:a16="http://schemas.microsoft.com/office/drawing/2014/main" id="{D939AD80-0E16-2E28-5863-B6E318A699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Smaller Network: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9EA13-1386-58A3-BEC8-EF24D4B648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985"/>
              <a:t>We know it is good to learn a small model.</a:t>
            </a:r>
          </a:p>
          <a:p>
            <a:r>
              <a:rPr lang="en-US" altLang="en-US" sz="1985"/>
              <a:t>From this fully connected model, do we really need all the edges? </a:t>
            </a:r>
          </a:p>
          <a:p>
            <a:r>
              <a:rPr lang="en-US" altLang="en-US" sz="1985"/>
              <a:t>Can some of these be shared?</a:t>
            </a:r>
          </a:p>
        </p:txBody>
      </p:sp>
      <p:pic>
        <p:nvPicPr>
          <p:cNvPr id="62468" name="Picture 3">
            <a:extLst>
              <a:ext uri="{FF2B5EF4-FFF2-40B4-BE49-F238E27FC236}">
                <a16:creationId xmlns:a16="http://schemas.microsoft.com/office/drawing/2014/main" id="{571C9F88-79F0-E9CF-89BF-59DBDB6E9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649" y="2835275"/>
            <a:ext cx="5544538" cy="2761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8">
            <a:extLst>
              <a:ext uri="{FF2B5EF4-FFF2-40B4-BE49-F238E27FC236}">
                <a16:creationId xmlns:a16="http://schemas.microsoft.com/office/drawing/2014/main" id="{640231FC-AECB-EBB1-8C71-56FE55748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643" y="567055"/>
            <a:ext cx="4583695" cy="206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6">
            <a:extLst>
              <a:ext uri="{FF2B5EF4-FFF2-40B4-BE49-F238E27FC236}">
                <a16:creationId xmlns:a16="http://schemas.microsoft.com/office/drawing/2014/main" id="{13F1F263-5AD8-12AA-212B-4606CF652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607" y="945092"/>
            <a:ext cx="5190128" cy="3386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9" name="TextBox 8">
            <a:extLst>
              <a:ext uri="{FF2B5EF4-FFF2-40B4-BE49-F238E27FC236}">
                <a16:creationId xmlns:a16="http://schemas.microsoft.com/office/drawing/2014/main" id="{EB8C75FB-A0E7-4A38-C8BE-35BCC7583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116" y="4569256"/>
            <a:ext cx="5859568" cy="77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>
                <a:latin typeface="-apple-system"/>
              </a:rPr>
              <a:t>The effect of this random Dropout forces the network to learn a redundant representation of the data.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>
                <a:latin typeface="-apple-system"/>
              </a:rPr>
              <a:t> </a:t>
            </a:r>
            <a:endParaRPr lang="en-US" altLang="en-US" sz="1488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5F07360-F7D7-B15A-C9C1-FC901706EFA1}"/>
              </a:ext>
            </a:extLst>
          </p:cNvPr>
          <p:cNvSpPr txBox="1">
            <a:spLocks/>
          </p:cNvSpPr>
          <p:nvPr/>
        </p:nvSpPr>
        <p:spPr>
          <a:xfrm>
            <a:off x="1239218" y="126012"/>
            <a:ext cx="7331024" cy="94509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142" kern="0" dirty="0">
                <a:solidFill>
                  <a:srgbClr val="292929"/>
                </a:solidFill>
                <a:latin typeface="charter"/>
              </a:rPr>
              <a:t>Enhancement to CNN: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4">
            <a:extLst>
              <a:ext uri="{FF2B5EF4-FFF2-40B4-BE49-F238E27FC236}">
                <a16:creationId xmlns:a16="http://schemas.microsoft.com/office/drawing/2014/main" id="{191608CB-1DAB-B189-0E21-ABE90717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607" y="1260123"/>
            <a:ext cx="5142874" cy="192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4BC3F42-2299-0F60-3F6E-0B681AB6D09B}"/>
              </a:ext>
            </a:extLst>
          </p:cNvPr>
          <p:cNvSpPr txBox="1">
            <a:spLocks/>
          </p:cNvSpPr>
          <p:nvPr/>
        </p:nvSpPr>
        <p:spPr>
          <a:xfrm>
            <a:off x="1239218" y="126012"/>
            <a:ext cx="7331024" cy="94509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142" kern="0" dirty="0">
                <a:solidFill>
                  <a:srgbClr val="292929"/>
                </a:solidFill>
                <a:latin typeface="charter"/>
              </a:rPr>
              <a:t>Enhancement to CNN: Image Augmentation</a:t>
            </a:r>
          </a:p>
        </p:txBody>
      </p:sp>
      <p:pic>
        <p:nvPicPr>
          <p:cNvPr id="92164" name="Picture 9">
            <a:extLst>
              <a:ext uri="{FF2B5EF4-FFF2-40B4-BE49-F238E27FC236}">
                <a16:creationId xmlns:a16="http://schemas.microsoft.com/office/drawing/2014/main" id="{072F55CC-3F90-ACE9-4268-951A3C6DD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263" y="2835275"/>
            <a:ext cx="3315697" cy="2476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標題 1">
            <a:extLst>
              <a:ext uri="{FF2B5EF4-FFF2-40B4-BE49-F238E27FC236}">
                <a16:creationId xmlns:a16="http://schemas.microsoft.com/office/drawing/2014/main" id="{EE9F3FCC-6062-BDB7-B06E-8AE5C5BD7A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Keras</a:t>
            </a:r>
            <a:endParaRPr lang="zh-TW" altLang="en-US"/>
          </a:p>
        </p:txBody>
      </p:sp>
      <p:pic>
        <p:nvPicPr>
          <p:cNvPr id="5" name="Picture 6" descr="http://cdn.geekwire.com/wp-content/uploads/2015/11/google-Tensor-Flow.png">
            <a:extLst>
              <a:ext uri="{FF2B5EF4-FFF2-40B4-BE49-F238E27FC236}">
                <a16:creationId xmlns:a16="http://schemas.microsoft.com/office/drawing/2014/main" id="{980B216D-240E-0B71-511B-59F5297A9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378" y="1794362"/>
            <a:ext cx="1338880" cy="1090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deeplearning.net/software/theano/_static/theano_logo_allblue_200x46.png">
            <a:extLst>
              <a:ext uri="{FF2B5EF4-FFF2-40B4-BE49-F238E27FC236}">
                <a16:creationId xmlns:a16="http://schemas.microsoft.com/office/drawing/2014/main" id="{98E218D6-3BB6-51F5-E89B-7C9CBC353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687" y="2186838"/>
            <a:ext cx="1724792" cy="39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http://keras.io/img/keras-logo-small.jpg">
            <a:extLst>
              <a:ext uri="{FF2B5EF4-FFF2-40B4-BE49-F238E27FC236}">
                <a16:creationId xmlns:a16="http://schemas.microsoft.com/office/drawing/2014/main" id="{9138F52D-2E7E-15B2-5D13-3557009FD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258" y="3800057"/>
            <a:ext cx="887336" cy="887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5EB5819-E85D-5A19-3408-AC1EE8049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195" y="4612573"/>
            <a:ext cx="921464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1985"/>
              <a:t>keras</a:t>
            </a:r>
            <a:endParaRPr lang="zh-TW" altLang="en-US" sz="1985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5D9DFF6-225C-D920-B19A-D07AB8EB9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2644" y="1947940"/>
            <a:ext cx="1715604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1985"/>
              <a:t>Very flexible</a:t>
            </a:r>
            <a:endParaRPr lang="zh-TW" altLang="en-US" sz="1985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8BDF636-6BEE-31C7-1162-9DD5CF401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4959" y="2361418"/>
            <a:ext cx="1715603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1985"/>
              <a:t>Need some effort to learn</a:t>
            </a:r>
            <a:endParaRPr lang="zh-TW" altLang="en-US" sz="1985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004AAEB-832E-A167-723A-C46651423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3884" y="3614976"/>
            <a:ext cx="2656758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1985"/>
              <a:t>Easy to learn and use</a:t>
            </a:r>
            <a:endParaRPr lang="zh-TW" altLang="en-US" sz="1985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3CB38D3-8D13-A37E-46CB-F37EBD5E1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5668" y="3977261"/>
            <a:ext cx="2902219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1985"/>
              <a:t>(still have some flexibility)</a:t>
            </a:r>
            <a:endParaRPr lang="zh-TW" altLang="en-US" sz="1985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CE90C8E-70B8-0ADA-BD0F-FA1BAC30C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702" y="4939418"/>
            <a:ext cx="3621538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1985"/>
              <a:t>You can modify it if you can write TensorFlow or Theano</a:t>
            </a:r>
            <a:endParaRPr lang="zh-TW" altLang="en-US" sz="1985"/>
          </a:p>
        </p:txBody>
      </p:sp>
      <p:sp>
        <p:nvSpPr>
          <p:cNvPr id="20" name="右大括弧 19">
            <a:extLst>
              <a:ext uri="{FF2B5EF4-FFF2-40B4-BE49-F238E27FC236}">
                <a16:creationId xmlns:a16="http://schemas.microsoft.com/office/drawing/2014/main" id="{896C6444-600F-5193-2DDC-497918F96A42}"/>
              </a:ext>
            </a:extLst>
          </p:cNvPr>
          <p:cNvSpPr/>
          <p:nvPr/>
        </p:nvSpPr>
        <p:spPr>
          <a:xfrm rot="5400000">
            <a:off x="3743056" y="1347412"/>
            <a:ext cx="486984" cy="3727862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9C0A427-2F26-0865-B9BF-98645513DC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334" y="3750177"/>
            <a:ext cx="1636847" cy="10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1985"/>
              <a:t>Interface of TensorFlow or Theano</a:t>
            </a:r>
            <a:endParaRPr lang="zh-TW" altLang="en-US" sz="1985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47400CD-F028-D82C-F271-F92186BCA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8180" y="2186838"/>
            <a:ext cx="782326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1985"/>
              <a:t>or</a:t>
            </a:r>
            <a:endParaRPr lang="zh-TW" altLang="en-US" sz="1985"/>
          </a:p>
        </p:txBody>
      </p:sp>
      <p:sp>
        <p:nvSpPr>
          <p:cNvPr id="24" name="矩形 10">
            <a:extLst>
              <a:ext uri="{FF2B5EF4-FFF2-40B4-BE49-F238E27FC236}">
                <a16:creationId xmlns:a16="http://schemas.microsoft.com/office/drawing/2014/main" id="{126D7C23-DA7C-D7B4-2807-333E96AED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6057" y="444982"/>
            <a:ext cx="4894289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1985"/>
              <a:t>Keras provides data sets loading function:</a:t>
            </a:r>
          </a:p>
          <a:p>
            <a:r>
              <a:rPr lang="en-US" altLang="zh-TW" sz="1985"/>
              <a:t> </a:t>
            </a:r>
            <a:r>
              <a:rPr lang="zh-TW" altLang="en-US" sz="1985">
                <a:hlinkClick r:id="rId6"/>
              </a:rPr>
              <a:t>http://keras.io/datasets/</a:t>
            </a:r>
            <a:r>
              <a:rPr lang="zh-TW" altLang="en-US" sz="1985"/>
              <a:t>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7" grpId="0"/>
      <p:bldP spid="18" grpId="0"/>
      <p:bldP spid="19" grpId="0"/>
      <p:bldP spid="20" grpId="0" animBg="1"/>
      <p:bldP spid="21" grpId="0"/>
      <p:bldP spid="22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>
            <a:extLst>
              <a:ext uri="{FF2B5EF4-FFF2-40B4-BE49-F238E27FC236}">
                <a16:creationId xmlns:a16="http://schemas.microsoft.com/office/drawing/2014/main" id="{D55B0754-36F4-B082-FC56-CBDBA87A40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Keras: strengths</a:t>
            </a:r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039C7-BFF0-7E1D-C9F9-756DEE8CD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dirty="0"/>
              <a:t>● Easy-to-use Python library</a:t>
            </a:r>
          </a:p>
          <a:p>
            <a:pPr marL="0" indent="0">
              <a:buNone/>
              <a:defRPr/>
            </a:pPr>
            <a:r>
              <a:rPr lang="en-US" dirty="0"/>
              <a:t>● It wraps </a:t>
            </a:r>
            <a:r>
              <a:rPr lang="en-US" dirty="0" err="1"/>
              <a:t>Theano</a:t>
            </a:r>
            <a:r>
              <a:rPr lang="en-US" dirty="0"/>
              <a:t> and TensorFlow (it benefits from the advantages of both)</a:t>
            </a:r>
          </a:p>
          <a:p>
            <a:pPr marL="0" indent="0">
              <a:buNone/>
              <a:defRPr/>
            </a:pPr>
            <a:r>
              <a:rPr lang="en-US" dirty="0"/>
              <a:t>● Guiding principles: modularity, minimalism, extensibility, and Python-</a:t>
            </a:r>
            <a:r>
              <a:rPr lang="en-US" dirty="0" err="1"/>
              <a:t>nativeness</a:t>
            </a:r>
            <a:endParaRPr lang="en-US" dirty="0"/>
          </a:p>
          <a:p>
            <a:pPr marL="0" indent="0">
              <a:buNone/>
              <a:defRPr/>
            </a:pPr>
            <a:r>
              <a:rPr lang="en-US" dirty="0"/>
              <a:t>● Why python? Easy to learn, powerful libraries (scikit-learn, matplotlib...)</a:t>
            </a:r>
          </a:p>
          <a:p>
            <a:pPr marL="0" indent="0">
              <a:buNone/>
              <a:defRPr/>
            </a:pPr>
            <a:r>
              <a:rPr lang="en-US" dirty="0"/>
              <a:t>● Many easy-to-use tools: real-time data augmentation, callbacks (</a:t>
            </a:r>
            <a:r>
              <a:rPr lang="en-US" dirty="0" err="1"/>
              <a:t>Tensorboard</a:t>
            </a:r>
            <a:r>
              <a:rPr lang="en-US" dirty="0"/>
              <a:t> visualization)</a:t>
            </a:r>
          </a:p>
          <a:p>
            <a:pPr marL="0" indent="0">
              <a:buNone/>
              <a:defRPr/>
            </a:pPr>
            <a:r>
              <a:rPr lang="en-US" dirty="0"/>
              <a:t>● Keras is gaining official Google support</a:t>
            </a:r>
          </a:p>
        </p:txBody>
      </p:sp>
      <p:pic>
        <p:nvPicPr>
          <p:cNvPr id="95236" name="Picture 3">
            <a:extLst>
              <a:ext uri="{FF2B5EF4-FFF2-40B4-BE49-F238E27FC236}">
                <a16:creationId xmlns:a16="http://schemas.microsoft.com/office/drawing/2014/main" id="{9D466F2A-BC41-A3AF-2C75-BA2072C48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558" y="4907915"/>
            <a:ext cx="2606878" cy="622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>
            <a:extLst>
              <a:ext uri="{FF2B5EF4-FFF2-40B4-BE49-F238E27FC236}">
                <a16:creationId xmlns:a16="http://schemas.microsoft.com/office/drawing/2014/main" id="{D03D0A7A-D6C3-022E-66AB-C0DCE8D351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Keras: Weakness</a:t>
            </a:r>
            <a:endParaRPr lang="en-US" altLang="en-US"/>
          </a:p>
        </p:txBody>
      </p:sp>
      <p:sp>
        <p:nvSpPr>
          <p:cNvPr id="96259" name="Content Placeholder 2">
            <a:extLst>
              <a:ext uri="{FF2B5EF4-FFF2-40B4-BE49-F238E27FC236}">
                <a16:creationId xmlns:a16="http://schemas.microsoft.com/office/drawing/2014/main" id="{94850A40-8646-09EF-7DFF-682218DC6E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/>
              <a:t>● Less flexible</a:t>
            </a:r>
          </a:p>
          <a:p>
            <a:pPr marL="0" indent="0">
              <a:buNone/>
            </a:pPr>
            <a:r>
              <a:rPr lang="en-US" altLang="en-US"/>
              <a:t>● No RBM for example</a:t>
            </a:r>
          </a:p>
          <a:p>
            <a:pPr marL="0" indent="0">
              <a:buNone/>
            </a:pPr>
            <a:r>
              <a:rPr lang="en-US" altLang="en-US"/>
              <a:t>● Less projects available online than caffe</a:t>
            </a:r>
          </a:p>
          <a:p>
            <a:pPr marL="0" indent="0">
              <a:buNone/>
            </a:pPr>
            <a:r>
              <a:rPr lang="en-US" altLang="en-US"/>
              <a:t>● Multi-GPU not 100% working</a:t>
            </a:r>
          </a:p>
        </p:txBody>
      </p:sp>
      <p:pic>
        <p:nvPicPr>
          <p:cNvPr id="96260" name="Picture 3">
            <a:extLst>
              <a:ext uri="{FF2B5EF4-FFF2-40B4-BE49-F238E27FC236}">
                <a16:creationId xmlns:a16="http://schemas.microsoft.com/office/drawing/2014/main" id="{E8DFB484-27B2-7040-BDCC-C0A575182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558" y="4907915"/>
            <a:ext cx="2606878" cy="622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>
            <a:extLst>
              <a:ext uri="{FF2B5EF4-FFF2-40B4-BE49-F238E27FC236}">
                <a16:creationId xmlns:a16="http://schemas.microsoft.com/office/drawing/2014/main" id="{40DA508D-B71A-F199-60A0-B7D50CBD46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Install Tensorflow</a:t>
            </a:r>
          </a:p>
        </p:txBody>
      </p:sp>
      <p:sp>
        <p:nvSpPr>
          <p:cNvPr id="97283" name="Content Placeholder 2">
            <a:extLst>
              <a:ext uri="{FF2B5EF4-FFF2-40B4-BE49-F238E27FC236}">
                <a16:creationId xmlns:a16="http://schemas.microsoft.com/office/drawing/2014/main" id="{1282961C-4E33-0434-747A-221B429FFC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1334" y="1509522"/>
            <a:ext cx="6521133" cy="1043539"/>
          </a:xfrm>
        </p:spPr>
        <p:txBody>
          <a:bodyPr/>
          <a:lstStyle/>
          <a:p>
            <a:r>
              <a:rPr lang="en-US" altLang="en-US"/>
              <a:t>Mac: open Terminal window</a:t>
            </a:r>
          </a:p>
          <a:p>
            <a:r>
              <a:rPr lang="en-US" altLang="en-US"/>
              <a:t>$ pip install tensorflow </a:t>
            </a:r>
          </a:p>
        </p:txBody>
      </p:sp>
      <p:sp>
        <p:nvSpPr>
          <p:cNvPr id="97284" name="Content Placeholder 2">
            <a:extLst>
              <a:ext uri="{FF2B5EF4-FFF2-40B4-BE49-F238E27FC236}">
                <a16:creationId xmlns:a16="http://schemas.microsoft.com/office/drawing/2014/main" id="{644D6872-3C21-4826-1109-08260E50E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334" y="2794584"/>
            <a:ext cx="6521133" cy="104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6858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827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315"/>
              <a:t>Windows: open Anaconda Prompt window</a:t>
            </a:r>
          </a:p>
          <a:p>
            <a:pPr>
              <a:lnSpc>
                <a:spcPct val="90000"/>
              </a:lnSpc>
              <a:spcBef>
                <a:spcPts val="827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315"/>
              <a:t>$ pip install tensorflow</a:t>
            </a:r>
          </a:p>
        </p:txBody>
      </p:sp>
      <p:sp>
        <p:nvSpPr>
          <p:cNvPr id="97285" name="Rectangle 4">
            <a:extLst>
              <a:ext uri="{FF2B5EF4-FFF2-40B4-BE49-F238E27FC236}">
                <a16:creationId xmlns:a16="http://schemas.microsoft.com/office/drawing/2014/main" id="{D992F486-270A-52DE-D7C3-C5682EC9D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7833" y="354410"/>
            <a:ext cx="3044231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488">
                <a:hlinkClick r:id="rId2"/>
              </a:rPr>
              <a:t>https://www.tensorflow.org/install/</a:t>
            </a:r>
            <a:r>
              <a:rPr lang="en-US" altLang="en-US" sz="1488"/>
              <a:t>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id="{D66D4F53-A270-77B8-A8B9-27F7475C75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Install Keras</a:t>
            </a:r>
          </a:p>
        </p:txBody>
      </p:sp>
      <p:sp>
        <p:nvSpPr>
          <p:cNvPr id="98307" name="Content Placeholder 2">
            <a:extLst>
              <a:ext uri="{FF2B5EF4-FFF2-40B4-BE49-F238E27FC236}">
                <a16:creationId xmlns:a16="http://schemas.microsoft.com/office/drawing/2014/main" id="{181E0C59-CDDB-7512-12A4-BE46DB60FD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1334" y="1509522"/>
            <a:ext cx="6521133" cy="1043539"/>
          </a:xfrm>
        </p:spPr>
        <p:txBody>
          <a:bodyPr/>
          <a:lstStyle/>
          <a:p>
            <a:r>
              <a:rPr lang="en-US" altLang="en-US"/>
              <a:t>Mac: open command window</a:t>
            </a:r>
          </a:p>
          <a:p>
            <a:r>
              <a:rPr lang="en-US" altLang="en-US"/>
              <a:t>$ pip install keras</a:t>
            </a:r>
          </a:p>
        </p:txBody>
      </p:sp>
      <p:sp>
        <p:nvSpPr>
          <p:cNvPr id="98308" name="Content Placeholder 2">
            <a:extLst>
              <a:ext uri="{FF2B5EF4-FFF2-40B4-BE49-F238E27FC236}">
                <a16:creationId xmlns:a16="http://schemas.microsoft.com/office/drawing/2014/main" id="{6D4CD0DC-1082-02A3-2E57-DE25CA242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334" y="2794584"/>
            <a:ext cx="6521133" cy="104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6858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827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315"/>
              <a:t>Windows: open Anaconda Prompt window</a:t>
            </a:r>
          </a:p>
          <a:p>
            <a:pPr>
              <a:lnSpc>
                <a:spcPct val="90000"/>
              </a:lnSpc>
              <a:spcBef>
                <a:spcPts val="827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2315"/>
              <a:t>$ pip install keras</a:t>
            </a:r>
          </a:p>
        </p:txBody>
      </p:sp>
      <p:sp>
        <p:nvSpPr>
          <p:cNvPr id="98309" name="Rectangle 6">
            <a:extLst>
              <a:ext uri="{FF2B5EF4-FFF2-40B4-BE49-F238E27FC236}">
                <a16:creationId xmlns:a16="http://schemas.microsoft.com/office/drawing/2014/main" id="{DB3661FD-CC62-ACC8-D108-04356B2E5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908" y="3947071"/>
            <a:ext cx="3514104" cy="131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985">
                <a:solidFill>
                  <a:srgbClr val="000000"/>
                </a:solidFill>
              </a:rPr>
              <a:t>Then in Rodeo, use the code:</a:t>
            </a:r>
          </a:p>
          <a:p>
            <a:endParaRPr lang="en-US" altLang="en-US" sz="1985">
              <a:solidFill>
                <a:srgbClr val="000000"/>
              </a:solidFill>
            </a:endParaRPr>
          </a:p>
          <a:p>
            <a:r>
              <a:rPr lang="en-US" altLang="en-US" sz="1985">
                <a:solidFill>
                  <a:srgbClr val="000000"/>
                </a:solidFill>
              </a:rPr>
              <a:t>import keras</a:t>
            </a:r>
          </a:p>
          <a:p>
            <a:r>
              <a:rPr lang="en-US" altLang="en-US" sz="1985">
                <a:solidFill>
                  <a:srgbClr val="000000"/>
                </a:solidFill>
              </a:rPr>
              <a:t>print (keras.__version__)</a:t>
            </a:r>
            <a:endParaRPr lang="en-US" altLang="en-US" sz="1985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>
            <a:extLst>
              <a:ext uri="{FF2B5EF4-FFF2-40B4-BE49-F238E27FC236}">
                <a16:creationId xmlns:a16="http://schemas.microsoft.com/office/drawing/2014/main" id="{4E48C9EB-2B8E-7F1E-0279-91775EC465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9331" name="Content Placeholder 2">
            <a:extLst>
              <a:ext uri="{FF2B5EF4-FFF2-40B4-BE49-F238E27FC236}">
                <a16:creationId xmlns:a16="http://schemas.microsoft.com/office/drawing/2014/main" id="{68DEDD69-78AC-D427-0503-87B0C09F64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99332" name="Picture 3">
            <a:extLst>
              <a:ext uri="{FF2B5EF4-FFF2-40B4-BE49-F238E27FC236}">
                <a16:creationId xmlns:a16="http://schemas.microsoft.com/office/drawing/2014/main" id="{1AD75599-B67B-513D-D7F8-C82AA5AA8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486" y="301905"/>
            <a:ext cx="7409781" cy="507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5">
            <a:extLst>
              <a:ext uri="{FF2B5EF4-FFF2-40B4-BE49-F238E27FC236}">
                <a16:creationId xmlns:a16="http://schemas.microsoft.com/office/drawing/2014/main" id="{FC9F6EF5-1593-2D72-31D8-05EBE0B3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800" y="665503"/>
            <a:ext cx="5946202" cy="433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標題 1">
            <a:extLst>
              <a:ext uri="{FF2B5EF4-FFF2-40B4-BE49-F238E27FC236}">
                <a16:creationId xmlns:a16="http://schemas.microsoft.com/office/drawing/2014/main" id="{234837DD-9E36-BFC2-BCD8-57AD77F4A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81334" y="301905"/>
            <a:ext cx="6521133" cy="1096044"/>
          </a:xfrm>
        </p:spPr>
        <p:txBody>
          <a:bodyPr/>
          <a:lstStyle/>
          <a:p>
            <a:r>
              <a:rPr lang="en-US" altLang="zh-TW"/>
              <a:t>Consider learning an image:</a:t>
            </a:r>
            <a:endParaRPr lang="zh-TW" altLang="en-US"/>
          </a:p>
        </p:txBody>
      </p:sp>
      <p:sp>
        <p:nvSpPr>
          <p:cNvPr id="63491" name="內容版面配置區 2">
            <a:extLst>
              <a:ext uri="{FF2B5EF4-FFF2-40B4-BE49-F238E27FC236}">
                <a16:creationId xmlns:a16="http://schemas.microsoft.com/office/drawing/2014/main" id="{7D53090A-8C53-4A1D-F8CD-DCB474831E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1334" y="1509521"/>
            <a:ext cx="6521133" cy="3597912"/>
          </a:xfrm>
        </p:spPr>
        <p:txBody>
          <a:bodyPr/>
          <a:lstStyle/>
          <a:p>
            <a:r>
              <a:rPr lang="en-US" altLang="zh-TW"/>
              <a:t>Some patterns are much smaller than the whole image</a:t>
            </a:r>
            <a:endParaRPr lang="zh-TW" altLang="en-US"/>
          </a:p>
        </p:txBody>
      </p:sp>
      <p:pic>
        <p:nvPicPr>
          <p:cNvPr id="63492" name="Picture 4" descr="https://upload.wikimedia.org/wikipedia/commons/5/5e/Silverbird_in_Murchison_Falls_National_Park,_Uganda.JPG">
            <a:extLst>
              <a:ext uri="{FF2B5EF4-FFF2-40B4-BE49-F238E27FC236}">
                <a16:creationId xmlns:a16="http://schemas.microsoft.com/office/drawing/2014/main" id="{D23283AC-58E5-44AC-B4F7-366A49050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123" y="3880126"/>
            <a:ext cx="2055574" cy="137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>
            <a:extLst>
              <a:ext uri="{FF2B5EF4-FFF2-40B4-BE49-F238E27FC236}">
                <a16:creationId xmlns:a16="http://schemas.microsoft.com/office/drawing/2014/main" id="{63BD33E3-E498-3B64-53D3-365A3C5B08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90171" y="-119449"/>
            <a:ext cx="252024" cy="25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488"/>
          </a:p>
        </p:txBody>
      </p:sp>
      <p:pic>
        <p:nvPicPr>
          <p:cNvPr id="8" name="圖片 15">
            <a:extLst>
              <a:ext uri="{FF2B5EF4-FFF2-40B4-BE49-F238E27FC236}">
                <a16:creationId xmlns:a16="http://schemas.microsoft.com/office/drawing/2014/main" id="{032EB1E5-BD71-538D-4399-A16839E6F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800" y="3918194"/>
            <a:ext cx="1072416" cy="942466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18">
            <a:extLst>
              <a:ext uri="{FF2B5EF4-FFF2-40B4-BE49-F238E27FC236}">
                <a16:creationId xmlns:a16="http://schemas.microsoft.com/office/drawing/2014/main" id="{33F2FE27-6A00-DD3E-50CD-DB73B4BE3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62" y="3849937"/>
            <a:ext cx="1778610" cy="1057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圓角矩形圖說文字 42">
            <a:extLst>
              <a:ext uri="{FF2B5EF4-FFF2-40B4-BE49-F238E27FC236}">
                <a16:creationId xmlns:a16="http://schemas.microsoft.com/office/drawing/2014/main" id="{7E79FD25-7173-5886-B793-E25BF406527E}"/>
              </a:ext>
            </a:extLst>
          </p:cNvPr>
          <p:cNvSpPr/>
          <p:nvPr/>
        </p:nvSpPr>
        <p:spPr>
          <a:xfrm>
            <a:off x="6365029" y="4851471"/>
            <a:ext cx="2003069" cy="497486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 sz="1985">
                <a:solidFill>
                  <a:srgbClr val="000000"/>
                </a:solidFill>
              </a:rPr>
              <a:t>“</a:t>
            </a:r>
            <a:r>
              <a:rPr lang="en-US" altLang="zh-TW" sz="1985">
                <a:solidFill>
                  <a:srgbClr val="FF0000"/>
                </a:solidFill>
              </a:rPr>
              <a:t>beak</a:t>
            </a:r>
            <a:r>
              <a:rPr lang="en-US" altLang="zh-TW" sz="1985">
                <a:solidFill>
                  <a:srgbClr val="000000"/>
                </a:solidFill>
              </a:rPr>
              <a:t>”</a:t>
            </a:r>
            <a:r>
              <a:rPr lang="zh-TW" altLang="en-US" sz="1985">
                <a:solidFill>
                  <a:srgbClr val="000000"/>
                </a:solidFill>
              </a:rPr>
              <a:t> </a:t>
            </a:r>
            <a:r>
              <a:rPr lang="en-US" altLang="zh-TW" sz="1985">
                <a:solidFill>
                  <a:srgbClr val="000000"/>
                </a:solidFill>
              </a:rPr>
              <a:t>detector</a:t>
            </a:r>
            <a:endParaRPr lang="zh-TW" altLang="en-US" sz="1985">
              <a:solidFill>
                <a:srgbClr val="000000"/>
              </a:solidFill>
            </a:endParaRPr>
          </a:p>
        </p:txBody>
      </p:sp>
      <p:sp>
        <p:nvSpPr>
          <p:cNvPr id="12" name="矩形 43">
            <a:extLst>
              <a:ext uri="{FF2B5EF4-FFF2-40B4-BE49-F238E27FC236}">
                <a16:creationId xmlns:a16="http://schemas.microsoft.com/office/drawing/2014/main" id="{CA1E3ECE-67B5-011B-4DA8-EE98B6A43489}"/>
              </a:ext>
            </a:extLst>
          </p:cNvPr>
          <p:cNvSpPr/>
          <p:nvPr/>
        </p:nvSpPr>
        <p:spPr>
          <a:xfrm>
            <a:off x="2479651" y="3918193"/>
            <a:ext cx="336033" cy="3137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cxnSp>
        <p:nvCxnSpPr>
          <p:cNvPr id="13" name="直線單箭頭接點 45">
            <a:extLst>
              <a:ext uri="{FF2B5EF4-FFF2-40B4-BE49-F238E27FC236}">
                <a16:creationId xmlns:a16="http://schemas.microsoft.com/office/drawing/2014/main" id="{4A69B042-247F-8110-C7EA-53F8025CA42B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2815684" y="4074395"/>
            <a:ext cx="1831116" cy="3150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48">
            <a:extLst>
              <a:ext uri="{FF2B5EF4-FFF2-40B4-BE49-F238E27FC236}">
                <a16:creationId xmlns:a16="http://schemas.microsoft.com/office/drawing/2014/main" id="{F54BCE41-4535-CDEF-7466-BF1A3D18E313}"/>
              </a:ext>
            </a:extLst>
          </p:cNvPr>
          <p:cNvSpPr txBox="1"/>
          <p:nvPr/>
        </p:nvSpPr>
        <p:spPr>
          <a:xfrm>
            <a:off x="2206625" y="3006995"/>
            <a:ext cx="6111593" cy="39780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TW" sz="1985" dirty="0">
                <a:solidFill>
                  <a:srgbClr val="FF0000"/>
                </a:solidFill>
              </a:rPr>
              <a:t>Can represent a small region with fewer parameters</a:t>
            </a:r>
            <a:endParaRPr lang="zh-TW" altLang="en-US" sz="1985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標題 1">
            <a:extLst>
              <a:ext uri="{FF2B5EF4-FFF2-40B4-BE49-F238E27FC236}">
                <a16:creationId xmlns:a16="http://schemas.microsoft.com/office/drawing/2014/main" id="{3899D5C7-55DE-1B75-B4BC-5B50B7ACA3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Mini-batch</a:t>
            </a:r>
            <a:endParaRPr lang="zh-TW" altLang="en-US"/>
          </a:p>
        </p:txBody>
      </p:sp>
      <p:grpSp>
        <p:nvGrpSpPr>
          <p:cNvPr id="101379" name="群組 3">
            <a:extLst>
              <a:ext uri="{FF2B5EF4-FFF2-40B4-BE49-F238E27FC236}">
                <a16:creationId xmlns:a16="http://schemas.microsoft.com/office/drawing/2014/main" id="{DEA7CA1F-60E4-A9DB-FDCC-A95FFED933C0}"/>
              </a:ext>
            </a:extLst>
          </p:cNvPr>
          <p:cNvGrpSpPr>
            <a:grpSpLocks/>
          </p:cNvGrpSpPr>
          <p:nvPr/>
        </p:nvGrpSpPr>
        <p:grpSpPr bwMode="auto">
          <a:xfrm>
            <a:off x="2274086" y="1470143"/>
            <a:ext cx="405881" cy="555242"/>
            <a:chOff x="476292" y="3417283"/>
            <a:chExt cx="490451" cy="67151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23E329-22DE-06B3-6166-6E265C95EC18}"/>
                </a:ext>
              </a:extLst>
            </p:cNvPr>
            <p:cNvSpPr/>
            <p:nvPr/>
          </p:nvSpPr>
          <p:spPr>
            <a:xfrm>
              <a:off x="556560" y="3417283"/>
              <a:ext cx="272815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985" baseline="30000" dirty="0"/>
            </a:p>
          </p:txBody>
        </p:sp>
        <p:sp>
          <p:nvSpPr>
            <p:cNvPr id="101459" name="矩形 5">
              <a:extLst>
                <a:ext uri="{FF2B5EF4-FFF2-40B4-BE49-F238E27FC236}">
                  <a16:creationId xmlns:a16="http://schemas.microsoft.com/office/drawing/2014/main" id="{75A6E159-703F-FE18-E431-5F118572F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92" y="3522206"/>
              <a:ext cx="490451" cy="481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TW" sz="1985"/>
                <a:t>x</a:t>
              </a:r>
              <a:r>
                <a:rPr lang="en-US" altLang="zh-TW" sz="1985" baseline="30000"/>
                <a:t>1</a:t>
              </a:r>
              <a:endParaRPr lang="zh-TW" altLang="en-US" sz="1985" baseline="3000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FF09C7B1-38BA-70DE-8CAD-36FE8C3F0615}"/>
              </a:ext>
            </a:extLst>
          </p:cNvPr>
          <p:cNvSpPr/>
          <p:nvPr/>
        </p:nvSpPr>
        <p:spPr>
          <a:xfrm>
            <a:off x="2964012" y="1472768"/>
            <a:ext cx="798077" cy="5644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985" dirty="0"/>
              <a:t>NN</a:t>
            </a:r>
            <a:endParaRPr lang="zh-TW" altLang="en-US" sz="1985" dirty="0"/>
          </a:p>
        </p:txBody>
      </p:sp>
      <p:sp>
        <p:nvSpPr>
          <p:cNvPr id="101381" name="文字方塊 16">
            <a:extLst>
              <a:ext uri="{FF2B5EF4-FFF2-40B4-BE49-F238E27FC236}">
                <a16:creationId xmlns:a16="http://schemas.microsoft.com/office/drawing/2014/main" id="{AD505D0A-A61B-C65E-AB4B-C9A07D9224C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3147780" y="2562807"/>
            <a:ext cx="685191" cy="80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2315"/>
              <a:t>……</a:t>
            </a:r>
            <a:endParaRPr lang="zh-TW" altLang="en-US" sz="2315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3F89E1D-46FC-E758-506D-438E1E3B86B5}"/>
              </a:ext>
            </a:extLst>
          </p:cNvPr>
          <p:cNvCxnSpPr/>
          <p:nvPr/>
        </p:nvCxnSpPr>
        <p:spPr>
          <a:xfrm flipV="1">
            <a:off x="2606977" y="1748420"/>
            <a:ext cx="345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165298EA-ADFD-648F-91EE-5A9C8AB6FFB7}"/>
              </a:ext>
            </a:extLst>
          </p:cNvPr>
          <p:cNvCxnSpPr/>
          <p:nvPr/>
        </p:nvCxnSpPr>
        <p:spPr>
          <a:xfrm flipV="1">
            <a:off x="3764714" y="1744482"/>
            <a:ext cx="345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384" name="群組 23">
            <a:extLst>
              <a:ext uri="{FF2B5EF4-FFF2-40B4-BE49-F238E27FC236}">
                <a16:creationId xmlns:a16="http://schemas.microsoft.com/office/drawing/2014/main" id="{08C4A37D-F577-4525-8821-EC0D283C8FD1}"/>
              </a:ext>
            </a:extLst>
          </p:cNvPr>
          <p:cNvGrpSpPr>
            <a:grpSpLocks/>
          </p:cNvGrpSpPr>
          <p:nvPr/>
        </p:nvGrpSpPr>
        <p:grpSpPr bwMode="auto">
          <a:xfrm>
            <a:off x="4068447" y="1470143"/>
            <a:ext cx="405881" cy="555242"/>
            <a:chOff x="476254" y="3417283"/>
            <a:chExt cx="490529" cy="671513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A12C5CE-8D82-6770-A33C-A8E51F776E04}"/>
                </a:ext>
              </a:extLst>
            </p:cNvPr>
            <p:cNvSpPr/>
            <p:nvPr/>
          </p:nvSpPr>
          <p:spPr>
            <a:xfrm>
              <a:off x="556535" y="3417283"/>
              <a:ext cx="272858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985" baseline="30000" dirty="0"/>
            </a:p>
          </p:txBody>
        </p:sp>
        <p:sp>
          <p:nvSpPr>
            <p:cNvPr id="101457" name="矩形 25">
              <a:extLst>
                <a:ext uri="{FF2B5EF4-FFF2-40B4-BE49-F238E27FC236}">
                  <a16:creationId xmlns:a16="http://schemas.microsoft.com/office/drawing/2014/main" id="{C427DA0E-D0F8-CE69-2F3F-953AF5CA9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4" y="3522206"/>
              <a:ext cx="490529" cy="481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TW" sz="1985"/>
                <a:t>y</a:t>
              </a:r>
              <a:r>
                <a:rPr lang="en-US" altLang="zh-TW" sz="1985" baseline="30000"/>
                <a:t>1</a:t>
              </a:r>
              <a:endParaRPr lang="zh-TW" altLang="en-US" sz="1985" baseline="30000"/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EC58313C-9ED8-B2B4-5DCB-2EC54B7571C4}"/>
              </a:ext>
            </a:extLst>
          </p:cNvPr>
          <p:cNvSpPr/>
          <p:nvPr/>
        </p:nvSpPr>
        <p:spPr>
          <a:xfrm>
            <a:off x="4936890" y="1470143"/>
            <a:ext cx="224460" cy="5552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 sz="1985" baseline="300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320ABFF-6C11-5C01-9CEA-4AA8D9915EA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27607" y="1614097"/>
            <a:ext cx="323674" cy="305383"/>
          </a:xfrm>
          <a:prstGeom prst="rect">
            <a:avLst/>
          </a:prstGeom>
          <a:blipFill>
            <a:blip r:embed="rId3"/>
            <a:stretch>
              <a:fillRect l="-18462" t="-13115" r="-47692" b="-27869"/>
            </a:stretch>
          </a:blipFill>
        </p:spPr>
        <p:txBody>
          <a:bodyPr/>
          <a:lstStyle/>
          <a:p>
            <a:r>
              <a:rPr lang="en-US" sz="1488">
                <a:noFill/>
              </a:rPr>
              <a:t> </a:t>
            </a:r>
          </a:p>
        </p:txBody>
      </p:sp>
      <p:sp>
        <p:nvSpPr>
          <p:cNvPr id="39" name="左-右雙向箭號 38">
            <a:extLst>
              <a:ext uri="{FF2B5EF4-FFF2-40B4-BE49-F238E27FC236}">
                <a16:creationId xmlns:a16="http://schemas.microsoft.com/office/drawing/2014/main" id="{3C0E6E44-018E-E299-C556-0CF728483686}"/>
              </a:ext>
            </a:extLst>
          </p:cNvPr>
          <p:cNvSpPr/>
          <p:nvPr/>
        </p:nvSpPr>
        <p:spPr>
          <a:xfrm>
            <a:off x="4392150" y="1711666"/>
            <a:ext cx="497485" cy="14964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1BBF979-7BB6-F0F8-CB70-DE8356596C2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08889" y="1872988"/>
            <a:ext cx="258356" cy="305383"/>
          </a:xfrm>
          <a:prstGeom prst="rect">
            <a:avLst/>
          </a:prstGeom>
          <a:blipFill>
            <a:blip r:embed="rId4"/>
            <a:stretch>
              <a:fillRect l="-23077" r="-7692" b="-11667"/>
            </a:stretch>
          </a:blipFill>
        </p:spPr>
        <p:txBody>
          <a:bodyPr/>
          <a:lstStyle/>
          <a:p>
            <a:r>
              <a:rPr lang="en-US" sz="1488">
                <a:noFill/>
              </a:rPr>
              <a:t> </a:t>
            </a:r>
          </a:p>
        </p:txBody>
      </p:sp>
      <p:grpSp>
        <p:nvGrpSpPr>
          <p:cNvPr id="101389" name="群組 46">
            <a:extLst>
              <a:ext uri="{FF2B5EF4-FFF2-40B4-BE49-F238E27FC236}">
                <a16:creationId xmlns:a16="http://schemas.microsoft.com/office/drawing/2014/main" id="{C0E609FA-B903-FC10-D6DF-85350D09D619}"/>
              </a:ext>
            </a:extLst>
          </p:cNvPr>
          <p:cNvGrpSpPr>
            <a:grpSpLocks/>
          </p:cNvGrpSpPr>
          <p:nvPr/>
        </p:nvGrpSpPr>
        <p:grpSpPr bwMode="auto">
          <a:xfrm>
            <a:off x="2229422" y="2138270"/>
            <a:ext cx="500458" cy="555241"/>
            <a:chOff x="419432" y="3417283"/>
            <a:chExt cx="604173" cy="671513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A4E1079-888A-FDAA-AE3A-C111C9D28C0D}"/>
                </a:ext>
              </a:extLst>
            </p:cNvPr>
            <p:cNvSpPr/>
            <p:nvPr/>
          </p:nvSpPr>
          <p:spPr>
            <a:xfrm>
              <a:off x="556715" y="3417283"/>
              <a:ext cx="272561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985" baseline="30000" dirty="0"/>
            </a:p>
          </p:txBody>
        </p:sp>
        <p:sp>
          <p:nvSpPr>
            <p:cNvPr id="101455" name="矩形 48">
              <a:extLst>
                <a:ext uri="{FF2B5EF4-FFF2-40B4-BE49-F238E27FC236}">
                  <a16:creationId xmlns:a16="http://schemas.microsoft.com/office/drawing/2014/main" id="{E6EF9D1F-F491-1D83-3CC4-E431D681D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432" y="3522206"/>
              <a:ext cx="604173" cy="48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TW" sz="1985"/>
                <a:t>x</a:t>
              </a:r>
              <a:r>
                <a:rPr lang="en-US" altLang="zh-TW" sz="1985" baseline="30000"/>
                <a:t>31</a:t>
              </a:r>
              <a:endParaRPr lang="zh-TW" altLang="en-US" sz="1985" baseline="30000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3F97C566-2EF3-1B17-975F-C8090337FD01}"/>
              </a:ext>
            </a:extLst>
          </p:cNvPr>
          <p:cNvSpPr/>
          <p:nvPr/>
        </p:nvSpPr>
        <p:spPr>
          <a:xfrm>
            <a:off x="2966637" y="2134332"/>
            <a:ext cx="798077" cy="5644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985" dirty="0"/>
              <a:t>NN</a:t>
            </a:r>
            <a:endParaRPr lang="zh-TW" altLang="en-US" sz="1985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A424703E-4FA4-19E9-BF6B-BAF6A46EC366}"/>
              </a:ext>
            </a:extLst>
          </p:cNvPr>
          <p:cNvCxnSpPr/>
          <p:nvPr/>
        </p:nvCxnSpPr>
        <p:spPr>
          <a:xfrm flipV="1">
            <a:off x="2606977" y="2416547"/>
            <a:ext cx="345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72C87BA-295D-FC39-624C-6C77B775195F}"/>
              </a:ext>
            </a:extLst>
          </p:cNvPr>
          <p:cNvCxnSpPr/>
          <p:nvPr/>
        </p:nvCxnSpPr>
        <p:spPr>
          <a:xfrm flipV="1">
            <a:off x="3764714" y="2411297"/>
            <a:ext cx="345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393" name="群組 52">
            <a:extLst>
              <a:ext uri="{FF2B5EF4-FFF2-40B4-BE49-F238E27FC236}">
                <a16:creationId xmlns:a16="http://schemas.microsoft.com/office/drawing/2014/main" id="{C60A3105-5F06-0A68-7F54-0216D672A8F6}"/>
              </a:ext>
            </a:extLst>
          </p:cNvPr>
          <p:cNvGrpSpPr>
            <a:grpSpLocks/>
          </p:cNvGrpSpPr>
          <p:nvPr/>
        </p:nvGrpSpPr>
        <p:grpSpPr bwMode="auto">
          <a:xfrm>
            <a:off x="4023785" y="2138270"/>
            <a:ext cx="500458" cy="555241"/>
            <a:chOff x="419392" y="3417283"/>
            <a:chExt cx="604255" cy="671513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3E425565-F70B-04F8-2533-2F922D9420C6}"/>
                </a:ext>
              </a:extLst>
            </p:cNvPr>
            <p:cNvSpPr/>
            <p:nvPr/>
          </p:nvSpPr>
          <p:spPr>
            <a:xfrm>
              <a:off x="556693" y="3417283"/>
              <a:ext cx="272599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985" baseline="30000" dirty="0"/>
            </a:p>
          </p:txBody>
        </p:sp>
        <p:sp>
          <p:nvSpPr>
            <p:cNvPr id="101453" name="矩形 54">
              <a:extLst>
                <a:ext uri="{FF2B5EF4-FFF2-40B4-BE49-F238E27FC236}">
                  <a16:creationId xmlns:a16="http://schemas.microsoft.com/office/drawing/2014/main" id="{8ACA0516-497F-726D-AD85-2110FCD78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92" y="3522206"/>
              <a:ext cx="604255" cy="48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TW" sz="1985"/>
                <a:t>y</a:t>
              </a:r>
              <a:r>
                <a:rPr lang="en-US" altLang="zh-TW" sz="1985" baseline="30000"/>
                <a:t>31</a:t>
              </a:r>
              <a:endParaRPr lang="zh-TW" altLang="en-US" sz="1985" baseline="30000"/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570E9E76-81E8-A0BA-D1DA-C0256EA2C4F9}"/>
              </a:ext>
            </a:extLst>
          </p:cNvPr>
          <p:cNvSpPr/>
          <p:nvPr/>
        </p:nvSpPr>
        <p:spPr>
          <a:xfrm>
            <a:off x="4938203" y="2138270"/>
            <a:ext cx="224459" cy="5552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 sz="1985" baseline="300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0EAA8B2D-BD60-5082-924F-09F92E09DA5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38789" y="2272577"/>
            <a:ext cx="436496" cy="305383"/>
          </a:xfrm>
          <a:prstGeom prst="rect">
            <a:avLst/>
          </a:prstGeom>
          <a:blipFill>
            <a:blip r:embed="rId5"/>
            <a:stretch>
              <a:fillRect l="-13953" t="-15000" r="-33721" b="-30000"/>
            </a:stretch>
          </a:blipFill>
        </p:spPr>
        <p:txBody>
          <a:bodyPr/>
          <a:lstStyle/>
          <a:p>
            <a:r>
              <a:rPr lang="en-US" sz="1488">
                <a:noFill/>
              </a:rPr>
              <a:t> </a:t>
            </a:r>
          </a:p>
        </p:txBody>
      </p:sp>
      <p:sp>
        <p:nvSpPr>
          <p:cNvPr id="58" name="左-右雙向箭號 57">
            <a:extLst>
              <a:ext uri="{FF2B5EF4-FFF2-40B4-BE49-F238E27FC236}">
                <a16:creationId xmlns:a16="http://schemas.microsoft.com/office/drawing/2014/main" id="{EE271467-F1BC-2305-FF5E-D320EAE780C0}"/>
              </a:ext>
            </a:extLst>
          </p:cNvPr>
          <p:cNvSpPr/>
          <p:nvPr/>
        </p:nvSpPr>
        <p:spPr>
          <a:xfrm>
            <a:off x="4389525" y="2358792"/>
            <a:ext cx="498798" cy="14964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56F4695-C897-C483-F433-C2653D3CA72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08425" y="2570748"/>
            <a:ext cx="371178" cy="305383"/>
          </a:xfrm>
          <a:prstGeom prst="rect">
            <a:avLst/>
          </a:prstGeom>
          <a:blipFill>
            <a:blip r:embed="rId6"/>
            <a:stretch>
              <a:fillRect l="-16216" r="-5405" b="-9836"/>
            </a:stretch>
          </a:blipFill>
        </p:spPr>
        <p:txBody>
          <a:bodyPr/>
          <a:lstStyle/>
          <a:p>
            <a:r>
              <a:rPr lang="en-US" sz="1488">
                <a:noFill/>
              </a:rPr>
              <a:t> </a:t>
            </a:r>
          </a:p>
        </p:txBody>
      </p:sp>
      <p:pic>
        <p:nvPicPr>
          <p:cNvPr id="101398" name="圖片 59">
            <a:extLst>
              <a:ext uri="{FF2B5EF4-FFF2-40B4-BE49-F238E27FC236}">
                <a16:creationId xmlns:a16="http://schemas.microsoft.com/office/drawing/2014/main" id="{E9943544-20F8-B706-0965-E5223E88D1F0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27" y="1622408"/>
            <a:ext cx="296654" cy="296654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9" name="圖片 60">
            <a:extLst>
              <a:ext uri="{FF2B5EF4-FFF2-40B4-BE49-F238E27FC236}">
                <a16:creationId xmlns:a16="http://schemas.microsoft.com/office/drawing/2014/main" id="{0259D20E-3A63-89CA-CEAF-A0E38B76217E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286" y="3580848"/>
            <a:ext cx="297966" cy="29796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0" name="圖片 61">
            <a:extLst>
              <a:ext uri="{FF2B5EF4-FFF2-40B4-BE49-F238E27FC236}">
                <a16:creationId xmlns:a16="http://schemas.microsoft.com/office/drawing/2014/main" id="{7BEF6C51-1A06-09B8-8346-6D70E6111F3E}"/>
              </a:ext>
            </a:extLst>
          </p:cNvPr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787" y="2247218"/>
            <a:ext cx="297966" cy="29796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1" name="圖片 62">
            <a:extLst>
              <a:ext uri="{FF2B5EF4-FFF2-40B4-BE49-F238E27FC236}">
                <a16:creationId xmlns:a16="http://schemas.microsoft.com/office/drawing/2014/main" id="{DDCC81A8-C9D8-741E-965F-A1A934BE5A68}"/>
              </a:ext>
            </a:extLst>
          </p:cNvPr>
          <p:cNvPicPr preferRelativeResize="0"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721" y="4399927"/>
            <a:ext cx="297967" cy="29796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1402" name="群組 64">
            <a:extLst>
              <a:ext uri="{FF2B5EF4-FFF2-40B4-BE49-F238E27FC236}">
                <a16:creationId xmlns:a16="http://schemas.microsoft.com/office/drawing/2014/main" id="{806936F9-36C8-18D0-388A-0A32778867FE}"/>
              </a:ext>
            </a:extLst>
          </p:cNvPr>
          <p:cNvGrpSpPr>
            <a:grpSpLocks/>
          </p:cNvGrpSpPr>
          <p:nvPr/>
        </p:nvGrpSpPr>
        <p:grpSpPr bwMode="auto">
          <a:xfrm>
            <a:off x="2262272" y="3487651"/>
            <a:ext cx="405881" cy="555241"/>
            <a:chOff x="476293" y="3417283"/>
            <a:chExt cx="490450" cy="671513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9BA7570-3F30-5245-E36D-509F6B45D6DA}"/>
                </a:ext>
              </a:extLst>
            </p:cNvPr>
            <p:cNvSpPr/>
            <p:nvPr/>
          </p:nvSpPr>
          <p:spPr>
            <a:xfrm>
              <a:off x="556562" y="3417283"/>
              <a:ext cx="272814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985" baseline="30000" dirty="0"/>
            </a:p>
          </p:txBody>
        </p:sp>
        <p:sp>
          <p:nvSpPr>
            <p:cNvPr id="101451" name="矩形 66">
              <a:extLst>
                <a:ext uri="{FF2B5EF4-FFF2-40B4-BE49-F238E27FC236}">
                  <a16:creationId xmlns:a16="http://schemas.microsoft.com/office/drawing/2014/main" id="{462D187A-7FA3-F5C9-5110-1F0820EE3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93" y="3522206"/>
              <a:ext cx="490450" cy="48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TW" sz="1985"/>
                <a:t>x</a:t>
              </a:r>
              <a:r>
                <a:rPr lang="en-US" altLang="zh-TW" sz="1985" baseline="30000"/>
                <a:t>2</a:t>
              </a:r>
              <a:endParaRPr lang="zh-TW" altLang="en-US" sz="1985" baseline="30000"/>
            </a:p>
          </p:txBody>
        </p:sp>
      </p:grpSp>
      <p:sp>
        <p:nvSpPr>
          <p:cNvPr id="68" name="矩形 67">
            <a:extLst>
              <a:ext uri="{FF2B5EF4-FFF2-40B4-BE49-F238E27FC236}">
                <a16:creationId xmlns:a16="http://schemas.microsoft.com/office/drawing/2014/main" id="{ABC2D916-B49D-C8BA-58B2-36E9354E0B5D}"/>
              </a:ext>
            </a:extLst>
          </p:cNvPr>
          <p:cNvSpPr/>
          <p:nvPr/>
        </p:nvSpPr>
        <p:spPr>
          <a:xfrm>
            <a:off x="2952198" y="3490277"/>
            <a:ext cx="799390" cy="5644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985" dirty="0"/>
              <a:t>NN</a:t>
            </a:r>
            <a:endParaRPr lang="zh-TW" altLang="en-US" sz="1985" dirty="0"/>
          </a:p>
        </p:txBody>
      </p:sp>
      <p:sp>
        <p:nvSpPr>
          <p:cNvPr id="101404" name="文字方塊 68">
            <a:extLst>
              <a:ext uri="{FF2B5EF4-FFF2-40B4-BE49-F238E27FC236}">
                <a16:creationId xmlns:a16="http://schemas.microsoft.com/office/drawing/2014/main" id="{A19FCB13-224C-108E-286E-25FB84A356C6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3135966" y="4699764"/>
            <a:ext cx="685191" cy="80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2315"/>
              <a:t>……</a:t>
            </a:r>
            <a:endParaRPr lang="zh-TW" altLang="en-US" sz="2315"/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7A32AB29-758D-CFD3-4220-3DCCFAC2C409}"/>
              </a:ext>
            </a:extLst>
          </p:cNvPr>
          <p:cNvCxnSpPr/>
          <p:nvPr/>
        </p:nvCxnSpPr>
        <p:spPr>
          <a:xfrm flipV="1">
            <a:off x="2595163" y="3765928"/>
            <a:ext cx="345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580A4BA7-AFF4-C63E-3C0D-4963342EF3A2}"/>
              </a:ext>
            </a:extLst>
          </p:cNvPr>
          <p:cNvCxnSpPr/>
          <p:nvPr/>
        </p:nvCxnSpPr>
        <p:spPr>
          <a:xfrm flipV="1">
            <a:off x="3752901" y="3760678"/>
            <a:ext cx="3452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407" name="群組 71">
            <a:extLst>
              <a:ext uri="{FF2B5EF4-FFF2-40B4-BE49-F238E27FC236}">
                <a16:creationId xmlns:a16="http://schemas.microsoft.com/office/drawing/2014/main" id="{91F041B8-FA48-B3BF-DE21-D06CEA706726}"/>
              </a:ext>
            </a:extLst>
          </p:cNvPr>
          <p:cNvGrpSpPr>
            <a:grpSpLocks/>
          </p:cNvGrpSpPr>
          <p:nvPr/>
        </p:nvGrpSpPr>
        <p:grpSpPr bwMode="auto">
          <a:xfrm>
            <a:off x="4056635" y="3487651"/>
            <a:ext cx="405881" cy="555241"/>
            <a:chOff x="476255" y="3417283"/>
            <a:chExt cx="490527" cy="671513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98B0D766-31CD-D195-30E3-EE0876641824}"/>
                </a:ext>
              </a:extLst>
            </p:cNvPr>
            <p:cNvSpPr/>
            <p:nvPr/>
          </p:nvSpPr>
          <p:spPr>
            <a:xfrm>
              <a:off x="556535" y="3417283"/>
              <a:ext cx="272857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985" baseline="30000" dirty="0"/>
            </a:p>
          </p:txBody>
        </p:sp>
        <p:sp>
          <p:nvSpPr>
            <p:cNvPr id="101449" name="矩形 73">
              <a:extLst>
                <a:ext uri="{FF2B5EF4-FFF2-40B4-BE49-F238E27FC236}">
                  <a16:creationId xmlns:a16="http://schemas.microsoft.com/office/drawing/2014/main" id="{EC78CC67-60DE-8CBA-6CBF-C79334D54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5" y="3522206"/>
              <a:ext cx="490527" cy="48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TW" sz="1985"/>
                <a:t>y</a:t>
              </a:r>
              <a:r>
                <a:rPr lang="en-US" altLang="zh-TW" sz="1985" baseline="30000"/>
                <a:t>2</a:t>
              </a:r>
              <a:endParaRPr lang="zh-TW" altLang="en-US" sz="1985" baseline="30000"/>
            </a:p>
          </p:txBody>
        </p:sp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7A862B1E-F004-086F-E91A-FC9D1A342F54}"/>
              </a:ext>
            </a:extLst>
          </p:cNvPr>
          <p:cNvSpPr/>
          <p:nvPr/>
        </p:nvSpPr>
        <p:spPr>
          <a:xfrm>
            <a:off x="4925077" y="3487651"/>
            <a:ext cx="224459" cy="5552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 sz="1985" baseline="30000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BAFA4F47-29E1-1380-8041-7FA01FCEBAE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16036" y="3631499"/>
            <a:ext cx="329135" cy="305383"/>
          </a:xfrm>
          <a:prstGeom prst="rect">
            <a:avLst/>
          </a:prstGeom>
          <a:blipFill>
            <a:blip r:embed="rId11"/>
            <a:stretch>
              <a:fillRect l="-18462" t="-13115" r="-49231" b="-27869"/>
            </a:stretch>
          </a:blipFill>
        </p:spPr>
        <p:txBody>
          <a:bodyPr/>
          <a:lstStyle/>
          <a:p>
            <a:r>
              <a:rPr lang="en-US" sz="1488">
                <a:noFill/>
              </a:rPr>
              <a:t> </a:t>
            </a:r>
          </a:p>
        </p:txBody>
      </p:sp>
      <p:sp>
        <p:nvSpPr>
          <p:cNvPr id="77" name="左-右雙向箭號 76">
            <a:extLst>
              <a:ext uri="{FF2B5EF4-FFF2-40B4-BE49-F238E27FC236}">
                <a16:creationId xmlns:a16="http://schemas.microsoft.com/office/drawing/2014/main" id="{731D9C02-4B45-04CE-9619-843DE6D869A3}"/>
              </a:ext>
            </a:extLst>
          </p:cNvPr>
          <p:cNvSpPr/>
          <p:nvPr/>
        </p:nvSpPr>
        <p:spPr>
          <a:xfrm>
            <a:off x="4380336" y="3729175"/>
            <a:ext cx="498798" cy="14964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25469EBF-5391-9CB8-68AE-2271F36B1F9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97318" y="3890390"/>
            <a:ext cx="263817" cy="305383"/>
          </a:xfrm>
          <a:prstGeom prst="rect">
            <a:avLst/>
          </a:prstGeom>
          <a:blipFill>
            <a:blip r:embed="rId12"/>
            <a:stretch>
              <a:fillRect l="-23077" r="-9615" b="-11667"/>
            </a:stretch>
          </a:blipFill>
        </p:spPr>
        <p:txBody>
          <a:bodyPr/>
          <a:lstStyle/>
          <a:p>
            <a:r>
              <a:rPr lang="en-US" sz="1488">
                <a:noFill/>
              </a:rPr>
              <a:t> </a:t>
            </a:r>
          </a:p>
        </p:txBody>
      </p:sp>
      <p:grpSp>
        <p:nvGrpSpPr>
          <p:cNvPr id="101412" name="群組 78">
            <a:extLst>
              <a:ext uri="{FF2B5EF4-FFF2-40B4-BE49-F238E27FC236}">
                <a16:creationId xmlns:a16="http://schemas.microsoft.com/office/drawing/2014/main" id="{B12EDCE7-0A72-93A3-CF12-2A055944065E}"/>
              </a:ext>
            </a:extLst>
          </p:cNvPr>
          <p:cNvGrpSpPr>
            <a:grpSpLocks/>
          </p:cNvGrpSpPr>
          <p:nvPr/>
        </p:nvGrpSpPr>
        <p:grpSpPr bwMode="auto">
          <a:xfrm>
            <a:off x="2229422" y="4276540"/>
            <a:ext cx="500458" cy="555242"/>
            <a:chOff x="419432" y="3417283"/>
            <a:chExt cx="604173" cy="671513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B7ACF9E2-F82C-FD26-8C3B-C3A1A3A32B8B}"/>
                </a:ext>
              </a:extLst>
            </p:cNvPr>
            <p:cNvSpPr/>
            <p:nvPr/>
          </p:nvSpPr>
          <p:spPr>
            <a:xfrm>
              <a:off x="556715" y="3417283"/>
              <a:ext cx="272561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985" baseline="30000" dirty="0"/>
            </a:p>
          </p:txBody>
        </p:sp>
        <p:sp>
          <p:nvSpPr>
            <p:cNvPr id="101447" name="矩形 80">
              <a:extLst>
                <a:ext uri="{FF2B5EF4-FFF2-40B4-BE49-F238E27FC236}">
                  <a16:creationId xmlns:a16="http://schemas.microsoft.com/office/drawing/2014/main" id="{FB39E118-1C16-8AA4-8DE1-6608491DC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432" y="3522206"/>
              <a:ext cx="604173" cy="481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TW" sz="1985"/>
                <a:t>x</a:t>
              </a:r>
              <a:r>
                <a:rPr lang="en-US" altLang="zh-TW" sz="1985" baseline="30000"/>
                <a:t>16</a:t>
              </a:r>
              <a:endParaRPr lang="zh-TW" altLang="en-US" sz="1985" baseline="30000"/>
            </a:p>
          </p:txBody>
        </p:sp>
      </p:grpSp>
      <p:sp>
        <p:nvSpPr>
          <p:cNvPr id="82" name="矩形 81">
            <a:extLst>
              <a:ext uri="{FF2B5EF4-FFF2-40B4-BE49-F238E27FC236}">
                <a16:creationId xmlns:a16="http://schemas.microsoft.com/office/drawing/2014/main" id="{62EE1686-598C-A6AB-BF64-53C15718D219}"/>
              </a:ext>
            </a:extLst>
          </p:cNvPr>
          <p:cNvSpPr/>
          <p:nvPr/>
        </p:nvSpPr>
        <p:spPr>
          <a:xfrm>
            <a:off x="2966637" y="4271290"/>
            <a:ext cx="799390" cy="5644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985" dirty="0"/>
              <a:t>NN</a:t>
            </a:r>
            <a:endParaRPr lang="zh-TW" altLang="en-US" sz="1985" dirty="0"/>
          </a:p>
        </p:txBody>
      </p: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46F7DA46-2FFD-A08C-CDAE-378E72DB6289}"/>
              </a:ext>
            </a:extLst>
          </p:cNvPr>
          <p:cNvCxnSpPr/>
          <p:nvPr/>
        </p:nvCxnSpPr>
        <p:spPr>
          <a:xfrm flipV="1">
            <a:off x="2608290" y="4553505"/>
            <a:ext cx="3439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3D4D49D6-5F32-336F-2FEE-BC416143D550}"/>
              </a:ext>
            </a:extLst>
          </p:cNvPr>
          <p:cNvCxnSpPr/>
          <p:nvPr/>
        </p:nvCxnSpPr>
        <p:spPr>
          <a:xfrm flipV="1">
            <a:off x="3766027" y="4549566"/>
            <a:ext cx="3439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416" name="群組 84">
            <a:extLst>
              <a:ext uri="{FF2B5EF4-FFF2-40B4-BE49-F238E27FC236}">
                <a16:creationId xmlns:a16="http://schemas.microsoft.com/office/drawing/2014/main" id="{A4BEE167-F3C6-D420-E858-A5807EF7777A}"/>
              </a:ext>
            </a:extLst>
          </p:cNvPr>
          <p:cNvGrpSpPr>
            <a:grpSpLocks/>
          </p:cNvGrpSpPr>
          <p:nvPr/>
        </p:nvGrpSpPr>
        <p:grpSpPr bwMode="auto">
          <a:xfrm>
            <a:off x="4024442" y="4276540"/>
            <a:ext cx="500458" cy="555242"/>
            <a:chOff x="418491" y="3417283"/>
            <a:chExt cx="606059" cy="671513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DBC1F0C7-5F3C-7B51-6395-2EB5125C417E}"/>
                </a:ext>
              </a:extLst>
            </p:cNvPr>
            <p:cNvSpPr/>
            <p:nvPr/>
          </p:nvSpPr>
          <p:spPr>
            <a:xfrm>
              <a:off x="556996" y="3417283"/>
              <a:ext cx="27182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985" baseline="30000" dirty="0"/>
            </a:p>
          </p:txBody>
        </p:sp>
        <p:sp>
          <p:nvSpPr>
            <p:cNvPr id="101445" name="矩形 86">
              <a:extLst>
                <a:ext uri="{FF2B5EF4-FFF2-40B4-BE49-F238E27FC236}">
                  <a16:creationId xmlns:a16="http://schemas.microsoft.com/office/drawing/2014/main" id="{6F92B318-F450-1979-D64E-4CD1D78BE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491" y="3522206"/>
              <a:ext cx="606059" cy="481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TW" sz="1985"/>
                <a:t>y</a:t>
              </a:r>
              <a:r>
                <a:rPr lang="en-US" altLang="zh-TW" sz="1985" baseline="30000"/>
                <a:t>16</a:t>
              </a:r>
              <a:endParaRPr lang="zh-TW" altLang="en-US" sz="1985" baseline="30000"/>
            </a:p>
          </p:txBody>
        </p:sp>
      </p:grpSp>
      <p:sp>
        <p:nvSpPr>
          <p:cNvPr id="88" name="矩形 87">
            <a:extLst>
              <a:ext uri="{FF2B5EF4-FFF2-40B4-BE49-F238E27FC236}">
                <a16:creationId xmlns:a16="http://schemas.microsoft.com/office/drawing/2014/main" id="{B3927176-F6FA-0B4E-6EC6-DED78E48A70E}"/>
              </a:ext>
            </a:extLst>
          </p:cNvPr>
          <p:cNvSpPr/>
          <p:nvPr/>
        </p:nvSpPr>
        <p:spPr>
          <a:xfrm>
            <a:off x="4939515" y="4276540"/>
            <a:ext cx="224460" cy="5552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 sz="1985" baseline="30000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68906F69-1354-F701-2E3B-627C1BADEC3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39220" y="4409988"/>
            <a:ext cx="431035" cy="305383"/>
          </a:xfrm>
          <a:prstGeom prst="rect">
            <a:avLst/>
          </a:prstGeom>
          <a:blipFill>
            <a:blip r:embed="rId13"/>
            <a:stretch>
              <a:fillRect l="-14118" t="-15000" r="-35294" b="-30000"/>
            </a:stretch>
          </a:blipFill>
        </p:spPr>
        <p:txBody>
          <a:bodyPr/>
          <a:lstStyle/>
          <a:p>
            <a:r>
              <a:rPr lang="en-US" sz="1488">
                <a:noFill/>
              </a:rPr>
              <a:t> </a:t>
            </a:r>
          </a:p>
        </p:txBody>
      </p:sp>
      <p:sp>
        <p:nvSpPr>
          <p:cNvPr id="90" name="左-右雙向箭號 89">
            <a:extLst>
              <a:ext uri="{FF2B5EF4-FFF2-40B4-BE49-F238E27FC236}">
                <a16:creationId xmlns:a16="http://schemas.microsoft.com/office/drawing/2014/main" id="{9ED20788-5CE6-F68E-AE17-ACF5AFD36F30}"/>
              </a:ext>
            </a:extLst>
          </p:cNvPr>
          <p:cNvSpPr/>
          <p:nvPr/>
        </p:nvSpPr>
        <p:spPr>
          <a:xfrm>
            <a:off x="4390837" y="4495749"/>
            <a:ext cx="497486" cy="14964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4402799D-23CC-EFF6-FD18-B182D5ED4B3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34431" y="4698179"/>
            <a:ext cx="365717" cy="305383"/>
          </a:xfrm>
          <a:prstGeom prst="rect">
            <a:avLst/>
          </a:prstGeom>
          <a:blipFill>
            <a:blip r:embed="rId14"/>
            <a:stretch>
              <a:fillRect l="-16438" r="-5479" b="-9836"/>
            </a:stretch>
          </a:blipFill>
        </p:spPr>
        <p:txBody>
          <a:bodyPr/>
          <a:lstStyle/>
          <a:p>
            <a:r>
              <a:rPr lang="en-US" sz="1488">
                <a:noFill/>
              </a:rPr>
              <a:t> </a:t>
            </a: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F75FDDE4-E4D8-2BA0-9AC0-CF2ED19A5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1701" y="1454392"/>
            <a:ext cx="2538621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TW" sz="1985"/>
              <a:t>Pick the 1</a:t>
            </a:r>
            <a:r>
              <a:rPr lang="en-US" altLang="zh-TW" sz="1985" baseline="30000"/>
              <a:t>st</a:t>
            </a:r>
            <a:r>
              <a:rPr lang="en-US" altLang="zh-TW" sz="1985"/>
              <a:t> batch</a:t>
            </a:r>
            <a:endParaRPr lang="zh-TW" altLang="en-US" sz="1985" baseline="30000"/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6DC665E0-B779-C42D-89FA-51C9F3CA5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4637" y="748198"/>
            <a:ext cx="2843151" cy="10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TW" sz="1985"/>
              <a:t>Randomly initialize network parameters</a:t>
            </a:r>
            <a:endParaRPr lang="zh-TW" altLang="en-US" sz="1985" baseline="30000"/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596BFC51-F94C-6036-FE1F-BDD2A3DE8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3515" y="2593752"/>
            <a:ext cx="2538621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TW" sz="1985"/>
              <a:t>Pick the 2</a:t>
            </a:r>
            <a:r>
              <a:rPr lang="en-US" altLang="zh-TW" sz="1985" baseline="30000"/>
              <a:t>nd</a:t>
            </a:r>
            <a:r>
              <a:rPr lang="en-US" altLang="zh-TW" sz="1985"/>
              <a:t> batch</a:t>
            </a:r>
            <a:endParaRPr lang="zh-TW" altLang="en-US" sz="1985" baseline="30000"/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969D1945-7007-46A8-1816-5A38EB513B4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865120" y="2033223"/>
            <a:ext cx="1387447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1985">
                <a:solidFill>
                  <a:srgbClr val="0000FF"/>
                </a:solidFill>
              </a:rPr>
              <a:t>Mini-batch</a:t>
            </a:r>
            <a:endParaRPr lang="zh-TW" altLang="en-US" sz="1985">
              <a:solidFill>
                <a:srgbClr val="0000FF"/>
              </a:solidFill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A42493AE-4849-2359-1ABA-45EE343273AD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857244" y="4075671"/>
            <a:ext cx="1387447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1985">
                <a:solidFill>
                  <a:srgbClr val="0000FF"/>
                </a:solidFill>
              </a:rPr>
              <a:t>Mini-batch</a:t>
            </a:r>
            <a:endParaRPr lang="zh-TW" altLang="en-US" sz="1985">
              <a:solidFill>
                <a:srgbClr val="0000FF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CBAC5FA8-8D92-8C46-7641-E78FFC300296}"/>
              </a:ext>
            </a:extLst>
          </p:cNvPr>
          <p:cNvSpPr/>
          <p:nvPr/>
        </p:nvSpPr>
        <p:spPr>
          <a:xfrm>
            <a:off x="1798398" y="1352007"/>
            <a:ext cx="3537530" cy="19098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6994D885-14D2-53D0-35FB-1F70B63953C0}"/>
              </a:ext>
            </a:extLst>
          </p:cNvPr>
          <p:cNvSpPr/>
          <p:nvPr/>
        </p:nvSpPr>
        <p:spPr>
          <a:xfrm>
            <a:off x="1798398" y="3416769"/>
            <a:ext cx="3537530" cy="19098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78077DE1-C94A-8428-7626-B32A9C2DD88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053395" y="1856128"/>
            <a:ext cx="1927622" cy="305383"/>
          </a:xfrm>
          <a:prstGeom prst="rect">
            <a:avLst/>
          </a:prstGeom>
          <a:blipFill>
            <a:blip r:embed="rId15"/>
            <a:stretch>
              <a:fillRect l="-3403" r="-524" b="-13115"/>
            </a:stretch>
          </a:blipFill>
        </p:spPr>
        <p:txBody>
          <a:bodyPr/>
          <a:lstStyle/>
          <a:p>
            <a:r>
              <a:rPr lang="en-US" sz="1488">
                <a:noFill/>
              </a:rPr>
              <a:t> 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D2E3B7E5-7C91-A0DF-703D-B79BFD06027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053395" y="2994111"/>
            <a:ext cx="1993895" cy="305383"/>
          </a:xfrm>
          <a:prstGeom prst="rect">
            <a:avLst/>
          </a:prstGeom>
          <a:blipFill>
            <a:blip r:embed="rId16"/>
            <a:stretch>
              <a:fillRect l="-3038" r="-506" b="-13115"/>
            </a:stretch>
          </a:blipFill>
        </p:spPr>
        <p:txBody>
          <a:bodyPr/>
          <a:lstStyle/>
          <a:p>
            <a:r>
              <a:rPr lang="en-US" sz="1488">
                <a:noFill/>
              </a:rPr>
              <a:t> 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DA7A146-98EE-BAF3-35CB-99B2B14A8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181" y="2161898"/>
            <a:ext cx="2900906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1985"/>
              <a:t>Update parameters once</a:t>
            </a:r>
            <a:endParaRPr lang="zh-TW" altLang="en-US" sz="1985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3A32F0EE-0BAF-BAB0-68A2-1E39E06D5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6181" y="3267130"/>
            <a:ext cx="2900906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1985"/>
              <a:t>Update parameters once</a:t>
            </a:r>
            <a:endParaRPr lang="zh-TW" altLang="en-US" sz="1985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947EAD80-1B15-247B-65CA-E19C4881B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5328" y="3914255"/>
            <a:ext cx="2924534" cy="10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TW" sz="1985"/>
              <a:t>Until all mini-batches have been picked</a:t>
            </a:r>
            <a:endParaRPr lang="zh-TW" altLang="en-US" sz="1985" baseline="30000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884B6B7A-DBC0-4263-4D8C-96AC95E138E4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655119" y="3786893"/>
            <a:ext cx="620873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1985"/>
              <a:t>…</a:t>
            </a:r>
            <a:endParaRPr lang="zh-TW" altLang="en-US" sz="1985" baseline="3000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2B4D51F1-19EA-2321-237D-DB279F62EE7A}"/>
              </a:ext>
            </a:extLst>
          </p:cNvPr>
          <p:cNvSpPr/>
          <p:nvPr/>
        </p:nvSpPr>
        <p:spPr>
          <a:xfrm>
            <a:off x="6182291" y="4590694"/>
            <a:ext cx="1826655" cy="36973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985" dirty="0"/>
              <a:t>one epoch</a:t>
            </a:r>
            <a:endParaRPr lang="zh-TW" altLang="en-US" sz="1985" dirty="0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C1F57B02-A937-DB20-3520-963F6430E6EC}"/>
              </a:ext>
            </a:extLst>
          </p:cNvPr>
          <p:cNvSpPr/>
          <p:nvPr/>
        </p:nvSpPr>
        <p:spPr>
          <a:xfrm>
            <a:off x="5561701" y="1485894"/>
            <a:ext cx="3159494" cy="308204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D59F70CD-EFFB-AC65-F2AF-CD7134928214}"/>
              </a:ext>
            </a:extLst>
          </p:cNvPr>
          <p:cNvSpPr/>
          <p:nvPr/>
        </p:nvSpPr>
        <p:spPr>
          <a:xfrm>
            <a:off x="5673141" y="5029735"/>
            <a:ext cx="2841234" cy="4285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985" dirty="0"/>
              <a:t>Repeat the above process</a:t>
            </a:r>
            <a:endParaRPr lang="zh-TW" altLang="en-US" sz="1985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2F1372C-3A5F-F58C-C60B-CEBD465E4E58}"/>
              </a:ext>
            </a:extLst>
          </p:cNvPr>
          <p:cNvSpPr txBox="1"/>
          <p:nvPr/>
        </p:nvSpPr>
        <p:spPr>
          <a:xfrm>
            <a:off x="4082899" y="129468"/>
            <a:ext cx="4596870" cy="44858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315" dirty="0"/>
              <a:t>We do not really minimize total loss!</a:t>
            </a:r>
            <a:endParaRPr lang="zh-TW" altLang="en-US" sz="2315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  <p:bldP spid="97" grpId="0"/>
      <p:bldP spid="107" grpId="0"/>
      <p:bldP spid="108" grpId="0"/>
      <p:bldP spid="109" grpId="0" animBg="1"/>
      <p:bldP spid="110" grpId="0" animBg="1"/>
      <p:bldP spid="7" grpId="0"/>
      <p:bldP spid="92" grpId="0"/>
      <p:bldP spid="93" grpId="0"/>
      <p:bldP spid="96" grpId="0"/>
      <p:bldP spid="9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標題 1">
            <a:extLst>
              <a:ext uri="{FF2B5EF4-FFF2-40B4-BE49-F238E27FC236}">
                <a16:creationId xmlns:a16="http://schemas.microsoft.com/office/drawing/2014/main" id="{1DC8C6FB-34B4-0814-D044-2F6B089F02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Mini-batch</a:t>
            </a:r>
            <a:endParaRPr lang="zh-TW" altLang="en-US"/>
          </a:p>
        </p:txBody>
      </p:sp>
      <p:pic>
        <p:nvPicPr>
          <p:cNvPr id="103427" name="圖片 3">
            <a:extLst>
              <a:ext uri="{FF2B5EF4-FFF2-40B4-BE49-F238E27FC236}">
                <a16:creationId xmlns:a16="http://schemas.microsoft.com/office/drawing/2014/main" id="{DD6D8CF4-E25C-4D37-0DC4-04F43F988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989" y="1246997"/>
            <a:ext cx="7253579" cy="364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id="{753C4FCF-9152-F1C6-8AF3-4A2359966BC9}"/>
              </a:ext>
            </a:extLst>
          </p:cNvPr>
          <p:cNvGrpSpPr>
            <a:grpSpLocks/>
          </p:cNvGrpSpPr>
          <p:nvPr/>
        </p:nvGrpSpPr>
        <p:grpSpPr bwMode="auto">
          <a:xfrm>
            <a:off x="1378209" y="2042448"/>
            <a:ext cx="3968221" cy="1955814"/>
            <a:chOff x="176324" y="1634942"/>
            <a:chExt cx="4798874" cy="2364807"/>
          </a:xfrm>
        </p:grpSpPr>
        <p:grpSp>
          <p:nvGrpSpPr>
            <p:cNvPr id="103452" name="群組 4">
              <a:extLst>
                <a:ext uri="{FF2B5EF4-FFF2-40B4-BE49-F238E27FC236}">
                  <a16:creationId xmlns:a16="http://schemas.microsoft.com/office/drawing/2014/main" id="{6EFEAB8C-1226-42DC-EF4F-A44E207C47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24398" y="1777783"/>
              <a:ext cx="490842" cy="672939"/>
              <a:chOff x="476097" y="3416570"/>
              <a:chExt cx="490842" cy="672939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E9CDFDA-A1E7-5A5B-6C60-3E3B4165935F}"/>
                  </a:ext>
                </a:extLst>
              </p:cNvPr>
              <p:cNvSpPr/>
              <p:nvPr/>
            </p:nvSpPr>
            <p:spPr>
              <a:xfrm>
                <a:off x="556840" y="3416570"/>
                <a:ext cx="273032" cy="67293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sz="1985" baseline="30000" dirty="0"/>
              </a:p>
            </p:txBody>
          </p:sp>
          <p:sp>
            <p:nvSpPr>
              <p:cNvPr id="103482" name="矩形 6">
                <a:extLst>
                  <a:ext uri="{FF2B5EF4-FFF2-40B4-BE49-F238E27FC236}">
                    <a16:creationId xmlns:a16="http://schemas.microsoft.com/office/drawing/2014/main" id="{968D2E7F-D82E-8011-1A53-E3A8B31923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097" y="3522206"/>
                <a:ext cx="490842" cy="480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TW" sz="1985"/>
                  <a:t>x</a:t>
                </a:r>
                <a:r>
                  <a:rPr lang="en-US" altLang="zh-TW" sz="1985" baseline="30000"/>
                  <a:t>1</a:t>
                </a:r>
                <a:endParaRPr lang="zh-TW" altLang="en-US" sz="1985" baseline="30000"/>
              </a:p>
            </p:txBody>
          </p: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7AEDDBC-07FB-5B88-85A0-13764F411AC3}"/>
                </a:ext>
              </a:extLst>
            </p:cNvPr>
            <p:cNvSpPr/>
            <p:nvPr/>
          </p:nvSpPr>
          <p:spPr>
            <a:xfrm>
              <a:off x="2059154" y="1780957"/>
              <a:ext cx="965136" cy="68404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1985" dirty="0"/>
                <a:t>NN</a:t>
              </a:r>
              <a:endParaRPr lang="zh-TW" altLang="en-US" sz="1985" dirty="0"/>
            </a:p>
          </p:txBody>
        </p:sp>
        <p:sp>
          <p:nvSpPr>
            <p:cNvPr id="103454" name="文字方塊 8">
              <a:extLst>
                <a:ext uri="{FF2B5EF4-FFF2-40B4-BE49-F238E27FC236}">
                  <a16:creationId xmlns:a16="http://schemas.microsoft.com/office/drawing/2014/main" id="{ADA56094-ACEE-D5ED-9304-CD0A08508C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2281307" y="3098757"/>
              <a:ext cx="828675" cy="973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TW" sz="2315"/>
                <a:t>……</a:t>
              </a:r>
              <a:endParaRPr lang="zh-TW" altLang="en-US" sz="2315"/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64687771-1DFB-5C62-AFAF-40E8765FC029}"/>
                </a:ext>
              </a:extLst>
            </p:cNvPr>
            <p:cNvCxnSpPr/>
            <p:nvPr/>
          </p:nvCxnSpPr>
          <p:spPr>
            <a:xfrm flipV="1">
              <a:off x="1627383" y="2114252"/>
              <a:ext cx="4174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CA6F3ED0-4907-22FC-EBF3-86A683852FD7}"/>
                </a:ext>
              </a:extLst>
            </p:cNvPr>
            <p:cNvCxnSpPr/>
            <p:nvPr/>
          </p:nvCxnSpPr>
          <p:spPr>
            <a:xfrm flipV="1">
              <a:off x="3027465" y="2109491"/>
              <a:ext cx="4174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457" name="群組 11">
              <a:extLst>
                <a:ext uri="{FF2B5EF4-FFF2-40B4-BE49-F238E27FC236}">
                  <a16:creationId xmlns:a16="http://schemas.microsoft.com/office/drawing/2014/main" id="{8E45204A-1AF4-F7CC-6049-ED49D5EB89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4910" y="1777783"/>
              <a:ext cx="490842" cy="672939"/>
              <a:chOff x="476097" y="3416570"/>
              <a:chExt cx="490842" cy="672939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60ACD64-5E35-8737-F130-3F1779A9B7D5}"/>
                  </a:ext>
                </a:extLst>
              </p:cNvPr>
              <p:cNvSpPr/>
              <p:nvPr/>
            </p:nvSpPr>
            <p:spPr>
              <a:xfrm>
                <a:off x="556298" y="3416570"/>
                <a:ext cx="273032" cy="67293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sz="1985" baseline="30000" dirty="0"/>
              </a:p>
            </p:txBody>
          </p:sp>
          <p:sp>
            <p:nvSpPr>
              <p:cNvPr id="103480" name="矩形 13">
                <a:extLst>
                  <a:ext uri="{FF2B5EF4-FFF2-40B4-BE49-F238E27FC236}">
                    <a16:creationId xmlns:a16="http://schemas.microsoft.com/office/drawing/2014/main" id="{188B9847-E511-5170-3633-E4D13C47F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097" y="3522206"/>
                <a:ext cx="490842" cy="480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TW" sz="1985"/>
                  <a:t>y</a:t>
                </a:r>
                <a:r>
                  <a:rPr lang="en-US" altLang="zh-TW" sz="1985" baseline="30000"/>
                  <a:t>1</a:t>
                </a:r>
                <a:endParaRPr lang="zh-TW" altLang="en-US" sz="1985" baseline="30000"/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A2456D0-DAF4-01C2-0F75-E6CA64616778}"/>
                </a:ext>
              </a:extLst>
            </p:cNvPr>
            <p:cNvSpPr/>
            <p:nvPr/>
          </p:nvSpPr>
          <p:spPr>
            <a:xfrm>
              <a:off x="4443421" y="1777783"/>
              <a:ext cx="273032" cy="67293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985" baseline="30000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5768D36E-6C32-5F52-6D55-6267E4831F93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433773" y="1952099"/>
              <a:ext cx="391454" cy="369332"/>
            </a:xfrm>
            <a:prstGeom prst="rect">
              <a:avLst/>
            </a:prstGeom>
            <a:blipFill>
              <a:blip r:embed="rId4"/>
              <a:stretch>
                <a:fillRect l="-18750" t="-13115" r="-48438" b="-27869"/>
              </a:stretch>
            </a:blipFill>
          </p:spPr>
          <p:txBody>
            <a:bodyPr/>
            <a:lstStyle/>
            <a:p>
              <a:r>
                <a:rPr lang="en-US" sz="1488">
                  <a:noFill/>
                </a:rPr>
                <a:t> </a:t>
              </a:r>
            </a:p>
          </p:txBody>
        </p:sp>
        <p:sp>
          <p:nvSpPr>
            <p:cNvPr id="17" name="左-右雙向箭號 16">
              <a:extLst>
                <a:ext uri="{FF2B5EF4-FFF2-40B4-BE49-F238E27FC236}">
                  <a16:creationId xmlns:a16="http://schemas.microsoft.com/office/drawing/2014/main" id="{9912084C-6E66-457B-D31B-23685189A686}"/>
                </a:ext>
              </a:extLst>
            </p:cNvPr>
            <p:cNvSpPr/>
            <p:nvPr/>
          </p:nvSpPr>
          <p:spPr>
            <a:xfrm>
              <a:off x="3786240" y="2069813"/>
              <a:ext cx="601622" cy="180932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488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0C6611AD-3A13-2D9F-A7ED-62715C96AB28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927373" y="2265204"/>
              <a:ext cx="312458" cy="369332"/>
            </a:xfrm>
            <a:prstGeom prst="rect">
              <a:avLst/>
            </a:prstGeom>
            <a:blipFill>
              <a:blip r:embed="rId5"/>
              <a:stretch>
                <a:fillRect l="-23529" r="-9804" b="-11667"/>
              </a:stretch>
            </a:blipFill>
          </p:spPr>
          <p:txBody>
            <a:bodyPr/>
            <a:lstStyle/>
            <a:p>
              <a:r>
                <a:rPr lang="en-US" sz="1488">
                  <a:noFill/>
                </a:rPr>
                <a:t> </a:t>
              </a:r>
            </a:p>
          </p:txBody>
        </p:sp>
        <p:grpSp>
          <p:nvGrpSpPr>
            <p:cNvPr id="103462" name="群組 18">
              <a:extLst>
                <a:ext uri="{FF2B5EF4-FFF2-40B4-BE49-F238E27FC236}">
                  <a16:creationId xmlns:a16="http://schemas.microsoft.com/office/drawing/2014/main" id="{E6048923-890D-0CBA-575D-F86408E0EA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0295" y="2587214"/>
              <a:ext cx="605217" cy="671352"/>
              <a:chOff x="418911" y="3418036"/>
              <a:chExt cx="605217" cy="671352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C9205D8-187F-F5BE-A6BA-91287145E1C0}"/>
                  </a:ext>
                </a:extLst>
              </p:cNvPr>
              <p:cNvSpPr/>
              <p:nvPr/>
            </p:nvSpPr>
            <p:spPr>
              <a:xfrm>
                <a:off x="556931" y="3418036"/>
                <a:ext cx="271445" cy="67135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sz="1985" baseline="30000" dirty="0"/>
              </a:p>
            </p:txBody>
          </p:sp>
          <p:sp>
            <p:nvSpPr>
              <p:cNvPr id="103478" name="矩形 20">
                <a:extLst>
                  <a:ext uri="{FF2B5EF4-FFF2-40B4-BE49-F238E27FC236}">
                    <a16:creationId xmlns:a16="http://schemas.microsoft.com/office/drawing/2014/main" id="{C63AD4ED-4E8E-7A16-D163-530D71B07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911" y="3522206"/>
                <a:ext cx="605217" cy="480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TW" sz="1985"/>
                  <a:t>x</a:t>
                </a:r>
                <a:r>
                  <a:rPr lang="en-US" altLang="zh-TW" sz="1985" baseline="30000"/>
                  <a:t>31</a:t>
                </a:r>
                <a:endParaRPr lang="zh-TW" altLang="en-US" sz="1985" baseline="30000"/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F0B29CB-A3CE-2591-D44B-FAF83925005B}"/>
                </a:ext>
              </a:extLst>
            </p:cNvPr>
            <p:cNvSpPr/>
            <p:nvPr/>
          </p:nvSpPr>
          <p:spPr>
            <a:xfrm>
              <a:off x="2062329" y="2580865"/>
              <a:ext cx="965136" cy="68246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1985" dirty="0"/>
                <a:t>NN</a:t>
              </a:r>
              <a:endParaRPr lang="zh-TW" altLang="en-US" sz="1985" dirty="0"/>
            </a:p>
          </p:txBody>
        </p: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D7EA49E3-E254-986F-184A-DBB7DC7919BB}"/>
                </a:ext>
              </a:extLst>
            </p:cNvPr>
            <p:cNvCxnSpPr/>
            <p:nvPr/>
          </p:nvCxnSpPr>
          <p:spPr>
            <a:xfrm flipV="1">
              <a:off x="1627383" y="2922096"/>
              <a:ext cx="4174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E9CB2370-EF7C-BCDB-7D56-21FC2658981F}"/>
                </a:ext>
              </a:extLst>
            </p:cNvPr>
            <p:cNvCxnSpPr/>
            <p:nvPr/>
          </p:nvCxnSpPr>
          <p:spPr>
            <a:xfrm flipV="1">
              <a:off x="3027465" y="2917335"/>
              <a:ext cx="4174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466" name="群組 24">
              <a:extLst>
                <a:ext uri="{FF2B5EF4-FFF2-40B4-BE49-F238E27FC236}">
                  <a16:creationId xmlns:a16="http://schemas.microsoft.com/office/drawing/2014/main" id="{48B9D8AD-ECD6-5052-D4C5-9700B82026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0808" y="2587214"/>
              <a:ext cx="605217" cy="671352"/>
              <a:chOff x="418912" y="3418036"/>
              <a:chExt cx="605217" cy="671352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7E7A05B-6E44-28AA-2052-D053A5BBD635}"/>
                  </a:ext>
                </a:extLst>
              </p:cNvPr>
              <p:cNvSpPr/>
              <p:nvPr/>
            </p:nvSpPr>
            <p:spPr>
              <a:xfrm>
                <a:off x="556389" y="3418036"/>
                <a:ext cx="273032" cy="67135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sz="1985" baseline="30000" dirty="0"/>
              </a:p>
            </p:txBody>
          </p:sp>
          <p:sp>
            <p:nvSpPr>
              <p:cNvPr id="103476" name="矩形 26">
                <a:extLst>
                  <a:ext uri="{FF2B5EF4-FFF2-40B4-BE49-F238E27FC236}">
                    <a16:creationId xmlns:a16="http://schemas.microsoft.com/office/drawing/2014/main" id="{3FE1CD92-2F9D-228A-AF6A-3E9B15C80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912" y="3522206"/>
                <a:ext cx="605217" cy="480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TW" sz="1985"/>
                  <a:t>y</a:t>
                </a:r>
                <a:r>
                  <a:rPr lang="en-US" altLang="zh-TW" sz="1985" baseline="30000"/>
                  <a:t>31</a:t>
                </a:r>
                <a:endParaRPr lang="zh-TW" altLang="en-US" sz="1985" baseline="30000"/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2B3EC4F-5CD2-CAFF-8D7E-587B1D5F6668}"/>
                </a:ext>
              </a:extLst>
            </p:cNvPr>
            <p:cNvSpPr/>
            <p:nvPr/>
          </p:nvSpPr>
          <p:spPr>
            <a:xfrm>
              <a:off x="4446596" y="2587214"/>
              <a:ext cx="271444" cy="67135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985" baseline="30000" dirty="0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03928349-D650-F055-874F-A5D70C6FF660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447297" y="2748469"/>
              <a:ext cx="527901" cy="369332"/>
            </a:xfrm>
            <a:prstGeom prst="rect">
              <a:avLst/>
            </a:prstGeom>
            <a:blipFill>
              <a:blip r:embed="rId6"/>
              <a:stretch>
                <a:fillRect l="-13953" t="-14754" r="-33721" b="-27869"/>
              </a:stretch>
            </a:blipFill>
          </p:spPr>
          <p:txBody>
            <a:bodyPr/>
            <a:lstStyle/>
            <a:p>
              <a:r>
                <a:rPr lang="en-US" sz="1488">
                  <a:noFill/>
                </a:rPr>
                <a:t> </a:t>
              </a:r>
            </a:p>
          </p:txBody>
        </p:sp>
        <p:sp>
          <p:nvSpPr>
            <p:cNvPr id="30" name="左-右雙向箭號 29">
              <a:extLst>
                <a:ext uri="{FF2B5EF4-FFF2-40B4-BE49-F238E27FC236}">
                  <a16:creationId xmlns:a16="http://schemas.microsoft.com/office/drawing/2014/main" id="{FB3C9106-CE23-6BBD-687B-86BA4A69D860}"/>
                </a:ext>
              </a:extLst>
            </p:cNvPr>
            <p:cNvSpPr/>
            <p:nvPr/>
          </p:nvSpPr>
          <p:spPr>
            <a:xfrm>
              <a:off x="3783065" y="2852263"/>
              <a:ext cx="603210" cy="180932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488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854D6A18-D23C-BC5F-7161-0E865D9584BF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926811" y="3109079"/>
              <a:ext cx="448905" cy="369332"/>
            </a:xfrm>
            <a:prstGeom prst="rect">
              <a:avLst/>
            </a:prstGeom>
            <a:blipFill>
              <a:blip r:embed="rId7"/>
              <a:stretch>
                <a:fillRect l="-16216" r="-5405" b="-9836"/>
              </a:stretch>
            </a:blipFill>
          </p:spPr>
          <p:txBody>
            <a:bodyPr/>
            <a:lstStyle/>
            <a:p>
              <a:r>
                <a:rPr lang="en-US" sz="1488">
                  <a:noFill/>
                </a:rPr>
                <a:t> </a:t>
              </a:r>
            </a:p>
          </p:txBody>
        </p:sp>
        <p:pic>
          <p:nvPicPr>
            <p:cNvPr id="103471" name="圖片 31">
              <a:extLst>
                <a:ext uri="{FF2B5EF4-FFF2-40B4-BE49-F238E27FC236}">
                  <a16:creationId xmlns:a16="http://schemas.microsoft.com/office/drawing/2014/main" id="{F89D8950-49CA-1358-68EE-FE7B6F95555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541" y="1961431"/>
              <a:ext cx="360000" cy="36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72" name="圖片 32">
              <a:extLst>
                <a:ext uri="{FF2B5EF4-FFF2-40B4-BE49-F238E27FC236}">
                  <a16:creationId xmlns:a16="http://schemas.microsoft.com/office/drawing/2014/main" id="{614EFF9F-60FD-E95B-B346-30B959FBAFD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563" y="2718563"/>
              <a:ext cx="360000" cy="36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473" name="文字方塊 33">
              <a:extLst>
                <a:ext uri="{FF2B5EF4-FFF2-40B4-BE49-F238E27FC236}">
                  <a16:creationId xmlns:a16="http://schemas.microsoft.com/office/drawing/2014/main" id="{FB717EAD-F1C8-B61C-7951-EEB09623B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422075" y="2559830"/>
              <a:ext cx="1677869" cy="481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TW" sz="1985">
                  <a:solidFill>
                    <a:srgbClr val="0000FF"/>
                  </a:solidFill>
                </a:rPr>
                <a:t>Mini-batch</a:t>
              </a:r>
              <a:endParaRPr lang="zh-TW" altLang="en-US" sz="1985">
                <a:solidFill>
                  <a:srgbClr val="0000FF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9EBAF66-F46B-DE5A-0AAA-52BD5EA129C7}"/>
                </a:ext>
              </a:extLst>
            </p:cNvPr>
            <p:cNvSpPr/>
            <p:nvPr/>
          </p:nvSpPr>
          <p:spPr>
            <a:xfrm>
              <a:off x="647959" y="1634942"/>
              <a:ext cx="4279617" cy="23092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488"/>
            </a:p>
          </p:txBody>
        </p:sp>
      </p:grp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D14A08CD-A16B-6946-080B-502BE6CF61EA}"/>
              </a:ext>
            </a:extLst>
          </p:cNvPr>
          <p:cNvCxnSpPr/>
          <p:nvPr/>
        </p:nvCxnSpPr>
        <p:spPr>
          <a:xfrm>
            <a:off x="5070778" y="1530523"/>
            <a:ext cx="184030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91C6532E-B299-1C5C-79FB-B9B653CC64AE}"/>
              </a:ext>
            </a:extLst>
          </p:cNvPr>
          <p:cNvCxnSpPr/>
          <p:nvPr/>
        </p:nvCxnSpPr>
        <p:spPr>
          <a:xfrm>
            <a:off x="7109288" y="1530523"/>
            <a:ext cx="147539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6B0ACAD-7DC5-1007-6E06-1E2380EE4C62}"/>
              </a:ext>
            </a:extLst>
          </p:cNvPr>
          <p:cNvCxnSpPr/>
          <p:nvPr/>
        </p:nvCxnSpPr>
        <p:spPr>
          <a:xfrm flipH="1">
            <a:off x="4024614" y="1537087"/>
            <a:ext cx="1942688" cy="4856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EACF551A-AA91-5DF5-A851-565E6C060EA6}"/>
              </a:ext>
            </a:extLst>
          </p:cNvPr>
          <p:cNvCxnSpPr/>
          <p:nvPr/>
        </p:nvCxnSpPr>
        <p:spPr>
          <a:xfrm flipH="1">
            <a:off x="6911081" y="1556777"/>
            <a:ext cx="996285" cy="53949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B82C010A-6C46-A560-888A-01D9D8E5A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1574" y="3922130"/>
            <a:ext cx="3634665" cy="80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2315">
                <a:solidFill>
                  <a:srgbClr val="FF0000"/>
                </a:solidFill>
              </a:rPr>
              <a:t>100 examples in a mini-batch</a:t>
            </a:r>
            <a:endParaRPr lang="zh-TW" altLang="en-US" sz="2315">
              <a:solidFill>
                <a:srgbClr val="FF0000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1306E4A-CBD8-2B46-5FEB-2355AA497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3782" y="5138936"/>
            <a:ext cx="2415234" cy="44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2315">
                <a:solidFill>
                  <a:srgbClr val="0000FF"/>
                </a:solidFill>
              </a:rPr>
              <a:t>Repeat 20 times</a:t>
            </a:r>
            <a:endParaRPr lang="zh-TW" altLang="en-US" sz="2315">
              <a:solidFill>
                <a:srgbClr val="0000FF"/>
              </a:solidFill>
            </a:endParaRP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2476C0DD-E732-B168-CD63-BADF0BC99D0E}"/>
              </a:ext>
            </a:extLst>
          </p:cNvPr>
          <p:cNvGrpSpPr>
            <a:grpSpLocks/>
          </p:cNvGrpSpPr>
          <p:nvPr/>
        </p:nvGrpSpPr>
        <p:grpSpPr bwMode="auto">
          <a:xfrm>
            <a:off x="5440939" y="2042448"/>
            <a:ext cx="3334073" cy="3507340"/>
            <a:chOff x="5201053" y="1759132"/>
            <a:chExt cx="4032887" cy="4241231"/>
          </a:xfrm>
        </p:grpSpPr>
        <p:sp>
          <p:nvSpPr>
            <p:cNvPr id="103440" name="文字方塊 54">
              <a:extLst>
                <a:ext uri="{FF2B5EF4-FFF2-40B4-BE49-F238E27FC236}">
                  <a16:creationId xmlns:a16="http://schemas.microsoft.com/office/drawing/2014/main" id="{0E686DFE-1411-9AEC-0E7B-8D1C79B057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1054" y="1759132"/>
              <a:ext cx="3069419" cy="850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buFont typeface="Wingdings" panose="05000000000000000000" pitchFamily="2" charset="2"/>
                <a:buChar char="Ø"/>
              </a:pPr>
              <a:r>
                <a:rPr lang="en-US" altLang="zh-TW" sz="1985"/>
                <a:t>Pick the 1</a:t>
              </a:r>
              <a:r>
                <a:rPr lang="en-US" altLang="zh-TW" sz="1985" baseline="30000"/>
                <a:t>st</a:t>
              </a:r>
              <a:r>
                <a:rPr lang="en-US" altLang="zh-TW" sz="1985"/>
                <a:t> batch</a:t>
              </a:r>
              <a:endParaRPr lang="zh-TW" altLang="en-US" sz="1985" baseline="30000"/>
            </a:p>
          </p:txBody>
        </p:sp>
        <p:sp>
          <p:nvSpPr>
            <p:cNvPr id="103441" name="文字方塊 57">
              <a:extLst>
                <a:ext uri="{FF2B5EF4-FFF2-40B4-BE49-F238E27FC236}">
                  <a16:creationId xmlns:a16="http://schemas.microsoft.com/office/drawing/2014/main" id="{30C930BA-21B3-AA52-2413-DF776D4908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4990" y="3136165"/>
              <a:ext cx="3069419" cy="850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buFont typeface="Wingdings" panose="05000000000000000000" pitchFamily="2" charset="2"/>
                <a:buChar char="Ø"/>
              </a:pPr>
              <a:r>
                <a:rPr lang="en-US" altLang="zh-TW" sz="1985"/>
                <a:t>Pick the 2</a:t>
              </a:r>
              <a:r>
                <a:rPr lang="en-US" altLang="zh-TW" sz="1985" baseline="30000"/>
                <a:t>nd</a:t>
              </a:r>
              <a:r>
                <a:rPr lang="en-US" altLang="zh-TW" sz="1985"/>
                <a:t> batch</a:t>
              </a:r>
              <a:endParaRPr lang="zh-TW" altLang="en-US" sz="1985" baseline="30000"/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20666B47-220C-2DA2-5292-D04200FDAF65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795308" y="2244813"/>
              <a:ext cx="2331279" cy="369332"/>
            </a:xfrm>
            <a:prstGeom prst="rect">
              <a:avLst/>
            </a:prstGeom>
            <a:blipFill>
              <a:blip r:embed="rId10"/>
              <a:stretch>
                <a:fillRect l="-3403" r="-524" b="-11475"/>
              </a:stretch>
            </a:blipFill>
          </p:spPr>
          <p:txBody>
            <a:bodyPr/>
            <a:lstStyle/>
            <a:p>
              <a:r>
                <a:rPr lang="en-US" sz="1488">
                  <a:noFill/>
                </a:rPr>
                <a:t> </a:t>
              </a: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98CA34CA-AD6E-F085-B4B9-826B8D68B35A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795308" y="3621097"/>
              <a:ext cx="2411429" cy="369332"/>
            </a:xfrm>
            <a:prstGeom prst="rect">
              <a:avLst/>
            </a:prstGeom>
            <a:blipFill>
              <a:blip r:embed="rId11"/>
              <a:stretch>
                <a:fillRect l="-3038" r="-506" b="-13333"/>
              </a:stretch>
            </a:blipFill>
          </p:spPr>
          <p:txBody>
            <a:bodyPr/>
            <a:lstStyle/>
            <a:p>
              <a:r>
                <a:rPr lang="en-US" sz="1488">
                  <a:noFill/>
                </a:rPr>
                <a:t> </a:t>
              </a:r>
            </a:p>
          </p:txBody>
        </p:sp>
        <p:sp>
          <p:nvSpPr>
            <p:cNvPr id="103444" name="文字方塊 60">
              <a:extLst>
                <a:ext uri="{FF2B5EF4-FFF2-40B4-BE49-F238E27FC236}">
                  <a16:creationId xmlns:a16="http://schemas.microsoft.com/office/drawing/2014/main" id="{8161D066-945C-2E06-626F-15F46CEFC6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6242" y="2614145"/>
              <a:ext cx="3507698" cy="850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TW" sz="1985"/>
                <a:t>Update parameters once</a:t>
              </a:r>
              <a:endParaRPr lang="zh-TW" altLang="en-US" sz="1985"/>
            </a:p>
          </p:txBody>
        </p:sp>
        <p:sp>
          <p:nvSpPr>
            <p:cNvPr id="103445" name="文字方塊 61">
              <a:extLst>
                <a:ext uri="{FF2B5EF4-FFF2-40B4-BE49-F238E27FC236}">
                  <a16:creationId xmlns:a16="http://schemas.microsoft.com/office/drawing/2014/main" id="{0DF605AA-3EB0-1842-5E72-6EE69D862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6242" y="3950554"/>
              <a:ext cx="3507698" cy="850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TW" sz="1985"/>
                <a:t>Update parameters once</a:t>
              </a:r>
              <a:endParaRPr lang="zh-TW" altLang="en-US" sz="1985"/>
            </a:p>
          </p:txBody>
        </p:sp>
        <p:sp>
          <p:nvSpPr>
            <p:cNvPr id="103446" name="文字方塊 62">
              <a:extLst>
                <a:ext uri="{FF2B5EF4-FFF2-40B4-BE49-F238E27FC236}">
                  <a16:creationId xmlns:a16="http://schemas.microsoft.com/office/drawing/2014/main" id="{54D079AA-1C08-F35A-C14F-94DD163900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8850" y="4734287"/>
              <a:ext cx="3537276" cy="1219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14350" indent="-514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buFont typeface="Wingdings" panose="05000000000000000000" pitchFamily="2" charset="2"/>
                <a:buChar char="Ø"/>
              </a:pPr>
              <a:r>
                <a:rPr lang="en-US" altLang="zh-TW" sz="1985"/>
                <a:t>Until all mini-batches have been picked</a:t>
              </a:r>
              <a:endParaRPr lang="zh-TW" altLang="en-US" sz="1985" baseline="30000"/>
            </a:p>
          </p:txBody>
        </p:sp>
        <p:sp>
          <p:nvSpPr>
            <p:cNvPr id="103447" name="文字方塊 63">
              <a:extLst>
                <a:ext uri="{FF2B5EF4-FFF2-40B4-BE49-F238E27FC236}">
                  <a16:creationId xmlns:a16="http://schemas.microsoft.com/office/drawing/2014/main" id="{44246271-C790-05D4-92CC-946B39C767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6523363" y="4579502"/>
              <a:ext cx="751076" cy="481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TW" sz="1985"/>
                <a:t>…</a:t>
              </a:r>
              <a:endParaRPr lang="zh-TW" altLang="en-US" sz="1985" baseline="3000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D1CF5F0F-7098-52C7-F998-C26103B9C40F}"/>
                </a:ext>
              </a:extLst>
            </p:cNvPr>
            <p:cNvSpPr/>
            <p:nvPr/>
          </p:nvSpPr>
          <p:spPr>
            <a:xfrm>
              <a:off x="5991271" y="5553202"/>
              <a:ext cx="2209169" cy="44716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1985" dirty="0"/>
                <a:t>one epoch</a:t>
              </a:r>
              <a:endParaRPr lang="zh-TW" altLang="en-US" sz="1985" dirty="0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E41C99A-2CD2-590D-6B89-57F53F3C5042}"/>
                </a:ext>
              </a:extLst>
            </p:cNvPr>
            <p:cNvSpPr/>
            <p:nvPr/>
          </p:nvSpPr>
          <p:spPr>
            <a:xfrm>
              <a:off x="5201053" y="1795640"/>
              <a:ext cx="3820128" cy="3728537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488"/>
            </a:p>
          </p:txBody>
        </p:sp>
      </p:grp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5AA0DB37-02C7-6AC4-5B03-A791EA0CE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763" y="4464246"/>
            <a:ext cx="1774672" cy="80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2315"/>
              <a:t>Batch size = 1</a:t>
            </a:r>
            <a:endParaRPr lang="zh-TW" altLang="en-US" sz="2315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597B7D35-749B-B91C-1BE2-B839E81FC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7707" y="4851470"/>
            <a:ext cx="3693733" cy="80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2315"/>
              <a:t>Stochastic gradient descent</a:t>
            </a:r>
            <a:endParaRPr lang="zh-TW" altLang="en-US" sz="2315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FD052473-0717-A32C-56F6-C11629344437}"/>
              </a:ext>
            </a:extLst>
          </p:cNvPr>
          <p:cNvSpPr/>
          <p:nvPr/>
        </p:nvSpPr>
        <p:spPr>
          <a:xfrm>
            <a:off x="3499563" y="4561381"/>
            <a:ext cx="409540" cy="2900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6787BB1-878D-7D65-5FB7-88782E4CB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248" y="381975"/>
            <a:ext cx="4570568" cy="116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2315"/>
              <a:t>Batch size influences both </a:t>
            </a:r>
            <a:r>
              <a:rPr lang="en-US" altLang="zh-TW" sz="2315" b="1" i="1"/>
              <a:t>speed</a:t>
            </a:r>
            <a:r>
              <a:rPr lang="en-US" altLang="zh-TW" sz="2315"/>
              <a:t> and </a:t>
            </a:r>
            <a:r>
              <a:rPr lang="en-US" altLang="zh-TW" sz="2315" b="1" i="1"/>
              <a:t>performance</a:t>
            </a:r>
            <a:r>
              <a:rPr lang="en-US" altLang="zh-TW" sz="2315"/>
              <a:t>. You have to tune it.</a:t>
            </a:r>
            <a:endParaRPr lang="zh-TW" altLang="en-US" sz="2315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67" grpId="0"/>
      <p:bldP spid="68" grpId="0"/>
      <p:bldP spid="37" grpId="0" animBg="1"/>
      <p:bldP spid="6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標題 1">
            <a:extLst>
              <a:ext uri="{FF2B5EF4-FFF2-40B4-BE49-F238E27FC236}">
                <a16:creationId xmlns:a16="http://schemas.microsoft.com/office/drawing/2014/main" id="{3CBD377B-1523-A32A-88A8-725B0123C3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Speed 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88D36A-B485-A81A-34D6-A745136974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1334" y="1520022"/>
            <a:ext cx="6521133" cy="3597912"/>
          </a:xfrm>
        </p:spPr>
        <p:txBody>
          <a:bodyPr/>
          <a:lstStyle/>
          <a:p>
            <a:r>
              <a:rPr lang="en-US" altLang="zh-TW" sz="1985"/>
              <a:t>Smaller batch size means more updates in one epoch</a:t>
            </a:r>
          </a:p>
          <a:p>
            <a:pPr lvl="1"/>
            <a:r>
              <a:rPr lang="en-US" altLang="zh-TW">
                <a:ea typeface="Arial" panose="020B0604020202020204" pitchFamily="34" charset="0"/>
              </a:rPr>
              <a:t>E.g. 50000 examples</a:t>
            </a:r>
          </a:p>
          <a:p>
            <a:pPr lvl="1"/>
            <a:r>
              <a:rPr lang="en-US" altLang="zh-TW">
                <a:ea typeface="Arial" panose="020B0604020202020204" pitchFamily="34" charset="0"/>
              </a:rPr>
              <a:t>batch size = 1, 50000 updates in one epoch</a:t>
            </a:r>
          </a:p>
          <a:p>
            <a:pPr lvl="1"/>
            <a:r>
              <a:rPr lang="en-US" altLang="zh-TW">
                <a:ea typeface="Arial" panose="020B0604020202020204" pitchFamily="34" charset="0"/>
              </a:rPr>
              <a:t>batch size = 10, 5000 updates in one epoch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D82297-2EF9-03EC-88DD-CEF9DC1EA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704" y="2727640"/>
            <a:ext cx="5077242" cy="2732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75BC28B-EE47-CD2E-6013-9613BA20D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7423" y="4233224"/>
            <a:ext cx="2812960" cy="10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1985"/>
              <a:t>GTX 980 on MNIST with 50000 training examples</a:t>
            </a:r>
            <a:endParaRPr lang="zh-TW" altLang="en-US" sz="1985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3ABE30-7BCE-7E4D-FDB3-9E19EB5F9240}"/>
              </a:ext>
            </a:extLst>
          </p:cNvPr>
          <p:cNvSpPr txBox="1"/>
          <p:nvPr/>
        </p:nvSpPr>
        <p:spPr>
          <a:xfrm>
            <a:off x="3125464" y="2949475"/>
            <a:ext cx="756073" cy="39780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985" dirty="0"/>
              <a:t>166s</a:t>
            </a:r>
            <a:endParaRPr lang="zh-TW" altLang="en-US" sz="1985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AF38FA-0071-B702-497A-57524B6AE92F}"/>
              </a:ext>
            </a:extLst>
          </p:cNvPr>
          <p:cNvSpPr txBox="1"/>
          <p:nvPr/>
        </p:nvSpPr>
        <p:spPr>
          <a:xfrm>
            <a:off x="6861202" y="2077890"/>
            <a:ext cx="756073" cy="39780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985" dirty="0"/>
              <a:t>166s</a:t>
            </a:r>
            <a:endParaRPr lang="zh-TW" altLang="en-US" sz="1985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9D9A2B-3115-4B44-2250-1B6D55311313}"/>
              </a:ext>
            </a:extLst>
          </p:cNvPr>
          <p:cNvSpPr txBox="1"/>
          <p:nvPr/>
        </p:nvSpPr>
        <p:spPr>
          <a:xfrm>
            <a:off x="6861202" y="2479554"/>
            <a:ext cx="756073" cy="39780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985" dirty="0"/>
              <a:t>17s</a:t>
            </a:r>
            <a:endParaRPr lang="zh-TW" altLang="en-US" sz="1985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8C30AFB-CA4C-3280-71A5-AF2994275EBA}"/>
              </a:ext>
            </a:extLst>
          </p:cNvPr>
          <p:cNvSpPr txBox="1"/>
          <p:nvPr/>
        </p:nvSpPr>
        <p:spPr>
          <a:xfrm>
            <a:off x="3995737" y="4271290"/>
            <a:ext cx="756073" cy="39780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985" dirty="0"/>
              <a:t>17s</a:t>
            </a:r>
            <a:endParaRPr lang="zh-TW" altLang="en-US" sz="1985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4DEB249-854F-1A5F-4689-9E887AB61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1023" y="2098892"/>
            <a:ext cx="984470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1985"/>
              <a:t>1 epoch</a:t>
            </a:r>
            <a:endParaRPr lang="zh-TW" altLang="en-US" sz="1985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D698284-CA95-D5DC-C867-BDD027D46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1023" y="2463803"/>
            <a:ext cx="1231244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1985"/>
              <a:t>10 epoch</a:t>
            </a:r>
            <a:endParaRPr lang="zh-TW" altLang="en-US" sz="1985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00D3913-F554-BBE3-F8CF-EE09D5184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1338" y="2941599"/>
            <a:ext cx="4174155" cy="10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1985"/>
              <a:t>Batch size = 1 and 10, update the same amount of times in the same period.</a:t>
            </a:r>
            <a:endParaRPr lang="zh-TW" altLang="en-US" sz="1985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87BB6DA-D09D-EA03-ACA7-F9A0CE540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1338" y="3603163"/>
            <a:ext cx="4212221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1985"/>
              <a:t>Batch size = 10 is more stable, converge faster </a:t>
            </a:r>
            <a:endParaRPr lang="zh-TW" altLang="en-US" sz="1985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56EFC99-FA38-7E41-9336-B6FB617DC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54" y="2381106"/>
            <a:ext cx="527676" cy="46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E3283B0-E462-C46D-388B-64ED76F3E58E}"/>
              </a:ext>
            </a:extLst>
          </p:cNvPr>
          <p:cNvSpPr/>
          <p:nvPr/>
        </p:nvSpPr>
        <p:spPr>
          <a:xfrm>
            <a:off x="4692055" y="381290"/>
            <a:ext cx="3780303" cy="80483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315" dirty="0"/>
              <a:t>Very large batch size can yield worse performance</a:t>
            </a:r>
            <a:endParaRPr lang="zh-TW" altLang="en-US" sz="2315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E9356A5E-3D05-1B0F-4E9A-354089EDD64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527242" y="4928541"/>
            <a:ext cx="7029317" cy="305383"/>
          </a:xfrm>
          <a:prstGeom prst="rect">
            <a:avLst/>
          </a:prstGeom>
          <a:blipFill>
            <a:blip r:embed="rId3"/>
            <a:stretch>
              <a:fillRect b="-1667"/>
            </a:stretch>
          </a:blipFill>
        </p:spPr>
        <p:txBody>
          <a:bodyPr/>
          <a:lstStyle/>
          <a:p>
            <a:r>
              <a:rPr lang="en-US" sz="1488">
                <a:noFill/>
              </a:rPr>
              <a:t> </a:t>
            </a:r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7A578916-B9C0-3081-DCFB-94D222B7D60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45265" y="4932455"/>
            <a:ext cx="4264013" cy="305383"/>
          </a:xfrm>
          <a:prstGeom prst="rect">
            <a:avLst/>
          </a:prstGeom>
          <a:blipFill>
            <a:blip r:embed="rId4"/>
            <a:stretch>
              <a:fillRect l="-355" b="-1667"/>
            </a:stretch>
          </a:blipFill>
        </p:spPr>
        <p:txBody>
          <a:bodyPr/>
          <a:lstStyle/>
          <a:p>
            <a:r>
              <a:rPr lang="en-US" sz="1488">
                <a:noFill/>
              </a:rPr>
              <a:t> 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3BFCC64F-AC72-9528-450F-88C2839544C2}"/>
              </a:ext>
            </a:extLst>
          </p:cNvPr>
          <p:cNvSpPr/>
          <p:nvPr/>
        </p:nvSpPr>
        <p:spPr>
          <a:xfrm>
            <a:off x="7198547" y="1285063"/>
            <a:ext cx="412165" cy="21710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8971E016-D7FE-FB54-2379-3D78359AE506}"/>
              </a:ext>
            </a:extLst>
          </p:cNvPr>
          <p:cNvSpPr/>
          <p:nvPr/>
        </p:nvSpPr>
        <p:spPr>
          <a:xfrm>
            <a:off x="3766027" y="1328379"/>
            <a:ext cx="618248" cy="22130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1A226B55-CB33-AF91-4A49-20AE754B6948}"/>
              </a:ext>
            </a:extLst>
          </p:cNvPr>
          <p:cNvSpPr/>
          <p:nvPr/>
        </p:nvSpPr>
        <p:spPr>
          <a:xfrm>
            <a:off x="4863383" y="1315253"/>
            <a:ext cx="616935" cy="2211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B402114-F113-8526-A62C-662B505695A0}"/>
              </a:ext>
            </a:extLst>
          </p:cNvPr>
          <p:cNvSpPr/>
          <p:nvPr/>
        </p:nvSpPr>
        <p:spPr>
          <a:xfrm>
            <a:off x="6030309" y="1328379"/>
            <a:ext cx="616935" cy="22130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2652878D-9411-77E0-9B9F-3D23BBD99AA9}"/>
              </a:ext>
            </a:extLst>
          </p:cNvPr>
          <p:cNvSpPr/>
          <p:nvPr/>
        </p:nvSpPr>
        <p:spPr>
          <a:xfrm>
            <a:off x="2788119" y="1350694"/>
            <a:ext cx="413477" cy="21710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FF02CF62-7B42-4B55-91B8-9A21F06B0689}"/>
              </a:ext>
            </a:extLst>
          </p:cNvPr>
          <p:cNvCxnSpPr/>
          <p:nvPr/>
        </p:nvCxnSpPr>
        <p:spPr>
          <a:xfrm>
            <a:off x="6349277" y="2194713"/>
            <a:ext cx="8427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40F6270B-5E9D-E501-C2A4-0A82E2F41571}"/>
              </a:ext>
            </a:extLst>
          </p:cNvPr>
          <p:cNvCxnSpPr/>
          <p:nvPr/>
        </p:nvCxnSpPr>
        <p:spPr>
          <a:xfrm>
            <a:off x="6439848" y="3225126"/>
            <a:ext cx="7495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889CE400-79E4-F98C-72D0-81BF69351A45}"/>
              </a:ext>
            </a:extLst>
          </p:cNvPr>
          <p:cNvCxnSpPr/>
          <p:nvPr/>
        </p:nvCxnSpPr>
        <p:spPr>
          <a:xfrm>
            <a:off x="6329588" y="1551525"/>
            <a:ext cx="8689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7BCC118D-1D7A-C5A4-0499-EEFFAB5BCF94}"/>
              </a:ext>
            </a:extLst>
          </p:cNvPr>
          <p:cNvSpPr/>
          <p:nvPr/>
        </p:nvSpPr>
        <p:spPr>
          <a:xfrm>
            <a:off x="2844562" y="1944001"/>
            <a:ext cx="283528" cy="2835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D1353C35-290D-FB5D-32A0-615D9A12F0F4}"/>
              </a:ext>
            </a:extLst>
          </p:cNvPr>
          <p:cNvSpPr/>
          <p:nvPr/>
        </p:nvSpPr>
        <p:spPr>
          <a:xfrm>
            <a:off x="2849812" y="1472768"/>
            <a:ext cx="283528" cy="2835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graphicFrame>
        <p:nvGraphicFramePr>
          <p:cNvPr id="107534" name="Object 12">
            <a:extLst>
              <a:ext uri="{FF2B5EF4-FFF2-40B4-BE49-F238E27FC236}">
                <a16:creationId xmlns:a16="http://schemas.microsoft.com/office/drawing/2014/main" id="{75C7E723-343C-3451-E988-44574B45BA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60313" y="1394011"/>
          <a:ext cx="269089" cy="38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107534" name="Object 12">
                        <a:extLst>
                          <a:ext uri="{FF2B5EF4-FFF2-40B4-BE49-F238E27FC236}">
                            <a16:creationId xmlns:a16="http://schemas.microsoft.com/office/drawing/2014/main" id="{75C7E723-343C-3451-E988-44574B45BA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0313" y="1394011"/>
                        <a:ext cx="269089" cy="38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35" name="Object 12">
            <a:extLst>
              <a:ext uri="{FF2B5EF4-FFF2-40B4-BE49-F238E27FC236}">
                <a16:creationId xmlns:a16="http://schemas.microsoft.com/office/drawing/2014/main" id="{86266033-12E5-593A-B4F3-7405E9C1FC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64252" y="1875745"/>
          <a:ext cx="291403" cy="38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107535" name="Object 12">
                        <a:extLst>
                          <a:ext uri="{FF2B5EF4-FFF2-40B4-BE49-F238E27FC236}">
                            <a16:creationId xmlns:a16="http://schemas.microsoft.com/office/drawing/2014/main" id="{86266033-12E5-593A-B4F3-7405E9C1FC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4252" y="1875745"/>
                        <a:ext cx="291403" cy="3819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橢圓 99">
            <a:extLst>
              <a:ext uri="{FF2B5EF4-FFF2-40B4-BE49-F238E27FC236}">
                <a16:creationId xmlns:a16="http://schemas.microsoft.com/office/drawing/2014/main" id="{1CF4C12D-C7B8-A8C1-F10F-38BBF10E6DF6}"/>
              </a:ext>
            </a:extLst>
          </p:cNvPr>
          <p:cNvSpPr/>
          <p:nvPr/>
        </p:nvSpPr>
        <p:spPr>
          <a:xfrm>
            <a:off x="3847409" y="1337568"/>
            <a:ext cx="473859" cy="47517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sp>
        <p:nvSpPr>
          <p:cNvPr id="101" name="橢圓 100">
            <a:extLst>
              <a:ext uri="{FF2B5EF4-FFF2-40B4-BE49-F238E27FC236}">
                <a16:creationId xmlns:a16="http://schemas.microsoft.com/office/drawing/2014/main" id="{B3FCD514-8871-9DF2-2A9B-AE25D5453BD8}"/>
              </a:ext>
            </a:extLst>
          </p:cNvPr>
          <p:cNvSpPr/>
          <p:nvPr/>
        </p:nvSpPr>
        <p:spPr>
          <a:xfrm>
            <a:off x="3848723" y="1980755"/>
            <a:ext cx="475171" cy="47517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id="{3D1EDCF3-D8AD-BE23-5A2F-7AA5132F5FA8}"/>
              </a:ext>
            </a:extLst>
          </p:cNvPr>
          <p:cNvSpPr/>
          <p:nvPr/>
        </p:nvSpPr>
        <p:spPr>
          <a:xfrm>
            <a:off x="3839533" y="2996729"/>
            <a:ext cx="473859" cy="47517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sp>
        <p:nvSpPr>
          <p:cNvPr id="107539" name="文字方塊 102">
            <a:extLst>
              <a:ext uri="{FF2B5EF4-FFF2-40B4-BE49-F238E27FC236}">
                <a16:creationId xmlns:a16="http://schemas.microsoft.com/office/drawing/2014/main" id="{6D765EB8-4BBB-8730-BED0-C16DFD274C2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3836908" y="2332442"/>
            <a:ext cx="636624" cy="80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2315"/>
              <a:t>……</a:t>
            </a:r>
            <a:endParaRPr lang="zh-TW" altLang="en-US" sz="2315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CF73C64B-9BB9-9DC7-90E1-2D2D2D2F53F2}"/>
              </a:ext>
            </a:extLst>
          </p:cNvPr>
          <p:cNvSpPr/>
          <p:nvPr/>
        </p:nvSpPr>
        <p:spPr>
          <a:xfrm>
            <a:off x="2852437" y="3100425"/>
            <a:ext cx="283528" cy="2835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graphicFrame>
        <p:nvGraphicFramePr>
          <p:cNvPr id="107541" name="Object 12">
            <a:extLst>
              <a:ext uri="{FF2B5EF4-FFF2-40B4-BE49-F238E27FC236}">
                <a16:creationId xmlns:a16="http://schemas.microsoft.com/office/drawing/2014/main" id="{1CC1A415-245C-B031-E224-ABFC2A407D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9812" y="3020356"/>
          <a:ext cx="337346" cy="40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9" imgW="190440" imgH="228600" progId="Equation.3">
                  <p:embed/>
                </p:oleObj>
              </mc:Choice>
              <mc:Fallback>
                <p:oleObj name="方程式" r:id="rId9" imgW="190440" imgH="228600" progId="Equation.3">
                  <p:embed/>
                  <p:pic>
                    <p:nvPicPr>
                      <p:cNvPr id="107541" name="Object 12">
                        <a:extLst>
                          <a:ext uri="{FF2B5EF4-FFF2-40B4-BE49-F238E27FC236}">
                            <a16:creationId xmlns:a16="http://schemas.microsoft.com/office/drawing/2014/main" id="{1CC1A415-245C-B031-E224-ABFC2A407D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812" y="3020356"/>
                        <a:ext cx="337346" cy="40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42" name="文字方塊 105">
            <a:extLst>
              <a:ext uri="{FF2B5EF4-FFF2-40B4-BE49-F238E27FC236}">
                <a16:creationId xmlns:a16="http://schemas.microsoft.com/office/drawing/2014/main" id="{32E565C7-6452-4BF3-0927-92293C7908E8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2750053" y="2323253"/>
            <a:ext cx="636625" cy="80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2315"/>
              <a:t>……</a:t>
            </a:r>
            <a:endParaRPr lang="zh-TW" altLang="en-US" sz="2315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62D947C3-DBDD-B050-2349-2B501AEE96A3}"/>
              </a:ext>
            </a:extLst>
          </p:cNvPr>
          <p:cNvSpPr/>
          <p:nvPr/>
        </p:nvSpPr>
        <p:spPr>
          <a:xfrm>
            <a:off x="4934265" y="1337568"/>
            <a:ext cx="475171" cy="47517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2095C7A4-C48B-4A9C-2616-769EBD386E0A}"/>
              </a:ext>
            </a:extLst>
          </p:cNvPr>
          <p:cNvSpPr/>
          <p:nvPr/>
        </p:nvSpPr>
        <p:spPr>
          <a:xfrm>
            <a:off x="4936890" y="1980755"/>
            <a:ext cx="475171" cy="47517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sp>
        <p:nvSpPr>
          <p:cNvPr id="109" name="橢圓 108">
            <a:extLst>
              <a:ext uri="{FF2B5EF4-FFF2-40B4-BE49-F238E27FC236}">
                <a16:creationId xmlns:a16="http://schemas.microsoft.com/office/drawing/2014/main" id="{4FFBFFD1-39D6-2210-ACFB-3555654B0AC8}"/>
              </a:ext>
            </a:extLst>
          </p:cNvPr>
          <p:cNvSpPr/>
          <p:nvPr/>
        </p:nvSpPr>
        <p:spPr>
          <a:xfrm>
            <a:off x="4927702" y="2996729"/>
            <a:ext cx="473858" cy="47517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sp>
        <p:nvSpPr>
          <p:cNvPr id="107546" name="文字方塊 109">
            <a:extLst>
              <a:ext uri="{FF2B5EF4-FFF2-40B4-BE49-F238E27FC236}">
                <a16:creationId xmlns:a16="http://schemas.microsoft.com/office/drawing/2014/main" id="{60DEAAE9-1D06-1E77-19C1-6EA9CFD9FB83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4924420" y="2332442"/>
            <a:ext cx="636624" cy="80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2315"/>
              <a:t>……</a:t>
            </a:r>
            <a:endParaRPr lang="zh-TW" altLang="en-US" sz="2315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48D99317-20C8-784E-D357-4456E5611C59}"/>
              </a:ext>
            </a:extLst>
          </p:cNvPr>
          <p:cNvSpPr/>
          <p:nvPr/>
        </p:nvSpPr>
        <p:spPr>
          <a:xfrm>
            <a:off x="6092002" y="1321817"/>
            <a:ext cx="475171" cy="47517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D999F1C8-AFAE-B990-7743-4F975CB18CB5}"/>
              </a:ext>
            </a:extLst>
          </p:cNvPr>
          <p:cNvSpPr/>
          <p:nvPr/>
        </p:nvSpPr>
        <p:spPr>
          <a:xfrm>
            <a:off x="6094628" y="1950564"/>
            <a:ext cx="475171" cy="47385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9999BDA8-17CA-2182-499C-33AD77B30CBB}"/>
              </a:ext>
            </a:extLst>
          </p:cNvPr>
          <p:cNvSpPr/>
          <p:nvPr/>
        </p:nvSpPr>
        <p:spPr>
          <a:xfrm>
            <a:off x="6099878" y="2980978"/>
            <a:ext cx="475171" cy="47517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sp>
        <p:nvSpPr>
          <p:cNvPr id="107550" name="文字方塊 113">
            <a:extLst>
              <a:ext uri="{FF2B5EF4-FFF2-40B4-BE49-F238E27FC236}">
                <a16:creationId xmlns:a16="http://schemas.microsoft.com/office/drawing/2014/main" id="{8D263830-BD13-1D7F-F7A3-91703C852BEC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097909" y="2314065"/>
            <a:ext cx="636624" cy="80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2315"/>
              <a:t>……</a:t>
            </a:r>
            <a:endParaRPr lang="zh-TW" altLang="en-US" sz="2315"/>
          </a:p>
        </p:txBody>
      </p:sp>
      <p:sp>
        <p:nvSpPr>
          <p:cNvPr id="107551" name="文字方塊 114">
            <a:extLst>
              <a:ext uri="{FF2B5EF4-FFF2-40B4-BE49-F238E27FC236}">
                <a16:creationId xmlns:a16="http://schemas.microsoft.com/office/drawing/2014/main" id="{6D9EF2EF-90D8-C438-A8C5-2B2E20ED6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8123" y="1289000"/>
            <a:ext cx="635312" cy="80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2315"/>
              <a:t>……</a:t>
            </a:r>
            <a:endParaRPr lang="zh-TW" altLang="en-US" sz="2315"/>
          </a:p>
        </p:txBody>
      </p:sp>
      <p:sp>
        <p:nvSpPr>
          <p:cNvPr id="107552" name="文字方塊 115">
            <a:extLst>
              <a:ext uri="{FF2B5EF4-FFF2-40B4-BE49-F238E27FC236}">
                <a16:creationId xmlns:a16="http://schemas.microsoft.com/office/drawing/2014/main" id="{4B850F9B-A05F-7783-9536-BD9CC9A5F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2562" y="1938751"/>
            <a:ext cx="635312" cy="80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2315"/>
              <a:t>……</a:t>
            </a:r>
            <a:endParaRPr lang="zh-TW" altLang="en-US" sz="2315"/>
          </a:p>
        </p:txBody>
      </p:sp>
      <p:sp>
        <p:nvSpPr>
          <p:cNvPr id="107553" name="文字方塊 116">
            <a:extLst>
              <a:ext uri="{FF2B5EF4-FFF2-40B4-BE49-F238E27FC236}">
                <a16:creationId xmlns:a16="http://schemas.microsoft.com/office/drawing/2014/main" id="{11662FFC-FBD2-88A8-B3B1-62DB5B56B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1751" y="2977039"/>
            <a:ext cx="636624" cy="80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2315"/>
              <a:t>……</a:t>
            </a:r>
            <a:endParaRPr lang="zh-TW" altLang="en-US" sz="2315"/>
          </a:p>
        </p:txBody>
      </p: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21A8333-EFF8-9AA7-77CF-133019DE9216}"/>
              </a:ext>
            </a:extLst>
          </p:cNvPr>
          <p:cNvCxnSpPr>
            <a:stCxn id="100" idx="6"/>
            <a:endCxn id="107" idx="2"/>
          </p:cNvCxnSpPr>
          <p:nvPr/>
        </p:nvCxnSpPr>
        <p:spPr>
          <a:xfrm>
            <a:off x="4321268" y="1575153"/>
            <a:ext cx="6129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F4318C82-BC90-EF2A-393F-308DC5788939}"/>
              </a:ext>
            </a:extLst>
          </p:cNvPr>
          <p:cNvCxnSpPr/>
          <p:nvPr/>
        </p:nvCxnSpPr>
        <p:spPr>
          <a:xfrm>
            <a:off x="4321268" y="2228841"/>
            <a:ext cx="61299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4A24ABA3-169D-1521-33A7-F4646DC8E4C2}"/>
              </a:ext>
            </a:extLst>
          </p:cNvPr>
          <p:cNvCxnSpPr/>
          <p:nvPr/>
        </p:nvCxnSpPr>
        <p:spPr>
          <a:xfrm>
            <a:off x="4313392" y="3239564"/>
            <a:ext cx="6143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91694FBB-BCF6-F875-092F-20C646809A23}"/>
              </a:ext>
            </a:extLst>
          </p:cNvPr>
          <p:cNvCxnSpPr>
            <a:stCxn id="101" idx="6"/>
            <a:endCxn id="107" idx="2"/>
          </p:cNvCxnSpPr>
          <p:nvPr/>
        </p:nvCxnSpPr>
        <p:spPr>
          <a:xfrm flipV="1">
            <a:off x="4323894" y="1575153"/>
            <a:ext cx="610371" cy="6431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E41859A6-EF1D-5912-6EB2-D22766416AC2}"/>
              </a:ext>
            </a:extLst>
          </p:cNvPr>
          <p:cNvCxnSpPr>
            <a:stCxn id="100" idx="6"/>
            <a:endCxn id="108" idx="2"/>
          </p:cNvCxnSpPr>
          <p:nvPr/>
        </p:nvCxnSpPr>
        <p:spPr>
          <a:xfrm>
            <a:off x="4321268" y="1575153"/>
            <a:ext cx="615622" cy="6431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FAE95DE0-32D1-14A2-C212-D10484DB3BA2}"/>
              </a:ext>
            </a:extLst>
          </p:cNvPr>
          <p:cNvCxnSpPr>
            <a:stCxn id="100" idx="6"/>
            <a:endCxn id="109" idx="2"/>
          </p:cNvCxnSpPr>
          <p:nvPr/>
        </p:nvCxnSpPr>
        <p:spPr>
          <a:xfrm>
            <a:off x="4321268" y="1575153"/>
            <a:ext cx="606434" cy="16591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EE99FA07-4455-DAD5-26C5-027164BB6153}"/>
              </a:ext>
            </a:extLst>
          </p:cNvPr>
          <p:cNvCxnSpPr>
            <a:stCxn id="101" idx="6"/>
            <a:endCxn id="109" idx="2"/>
          </p:cNvCxnSpPr>
          <p:nvPr/>
        </p:nvCxnSpPr>
        <p:spPr>
          <a:xfrm>
            <a:off x="4323893" y="2218340"/>
            <a:ext cx="603809" cy="10159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E475BFF0-1668-3FDA-3961-29A05007C39F}"/>
              </a:ext>
            </a:extLst>
          </p:cNvPr>
          <p:cNvCxnSpPr>
            <a:stCxn id="102" idx="6"/>
            <a:endCxn id="107" idx="2"/>
          </p:cNvCxnSpPr>
          <p:nvPr/>
        </p:nvCxnSpPr>
        <p:spPr>
          <a:xfrm flipV="1">
            <a:off x="4313393" y="1575153"/>
            <a:ext cx="620872" cy="16591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DA784366-69F4-4E73-7BAD-FEBAC7732E5B}"/>
              </a:ext>
            </a:extLst>
          </p:cNvPr>
          <p:cNvCxnSpPr>
            <a:stCxn id="102" idx="6"/>
            <a:endCxn id="108" idx="2"/>
          </p:cNvCxnSpPr>
          <p:nvPr/>
        </p:nvCxnSpPr>
        <p:spPr>
          <a:xfrm flipV="1">
            <a:off x="4313392" y="2218340"/>
            <a:ext cx="623498" cy="10159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1AB3BE6C-F70B-4C12-EA60-C0C5E5FE94FE}"/>
              </a:ext>
            </a:extLst>
          </p:cNvPr>
          <p:cNvCxnSpPr>
            <a:endCxn id="100" idx="2"/>
          </p:cNvCxnSpPr>
          <p:nvPr/>
        </p:nvCxnSpPr>
        <p:spPr>
          <a:xfrm flipV="1">
            <a:off x="3135966" y="1575153"/>
            <a:ext cx="711444" cy="249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23DF0B3D-3DED-3FF9-F19E-BF906E55E522}"/>
              </a:ext>
            </a:extLst>
          </p:cNvPr>
          <p:cNvCxnSpPr>
            <a:stCxn id="97" idx="3"/>
            <a:endCxn id="101" idx="2"/>
          </p:cNvCxnSpPr>
          <p:nvPr/>
        </p:nvCxnSpPr>
        <p:spPr>
          <a:xfrm>
            <a:off x="3133340" y="1614531"/>
            <a:ext cx="715382" cy="6038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86FE4FF4-1A5E-7B32-624F-87EA2ABB2FED}"/>
              </a:ext>
            </a:extLst>
          </p:cNvPr>
          <p:cNvCxnSpPr>
            <a:stCxn id="97" idx="3"/>
            <a:endCxn id="102" idx="2"/>
          </p:cNvCxnSpPr>
          <p:nvPr/>
        </p:nvCxnSpPr>
        <p:spPr>
          <a:xfrm>
            <a:off x="3133341" y="1614532"/>
            <a:ext cx="706193" cy="16197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39694B36-2259-C2D9-9005-D21893916793}"/>
              </a:ext>
            </a:extLst>
          </p:cNvPr>
          <p:cNvCxnSpPr>
            <a:stCxn id="99" idx="3"/>
            <a:endCxn id="100" idx="2"/>
          </p:cNvCxnSpPr>
          <p:nvPr/>
        </p:nvCxnSpPr>
        <p:spPr>
          <a:xfrm flipV="1">
            <a:off x="3155655" y="1575153"/>
            <a:ext cx="691754" cy="4922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4C2AD545-ED08-3B12-BCC9-3EF578768ED0}"/>
              </a:ext>
            </a:extLst>
          </p:cNvPr>
          <p:cNvCxnSpPr>
            <a:stCxn id="96" idx="3"/>
            <a:endCxn id="101" idx="2"/>
          </p:cNvCxnSpPr>
          <p:nvPr/>
        </p:nvCxnSpPr>
        <p:spPr>
          <a:xfrm>
            <a:off x="3128089" y="2085766"/>
            <a:ext cx="720633" cy="132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>
            <a:extLst>
              <a:ext uri="{FF2B5EF4-FFF2-40B4-BE49-F238E27FC236}">
                <a16:creationId xmlns:a16="http://schemas.microsoft.com/office/drawing/2014/main" id="{413DF7E1-1B73-B4BE-DC39-EC915F21DB81}"/>
              </a:ext>
            </a:extLst>
          </p:cNvPr>
          <p:cNvCxnSpPr>
            <a:stCxn id="96" idx="3"/>
            <a:endCxn id="102" idx="2"/>
          </p:cNvCxnSpPr>
          <p:nvPr/>
        </p:nvCxnSpPr>
        <p:spPr>
          <a:xfrm>
            <a:off x="3128090" y="2085765"/>
            <a:ext cx="711444" cy="11485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>
            <a:extLst>
              <a:ext uri="{FF2B5EF4-FFF2-40B4-BE49-F238E27FC236}">
                <a16:creationId xmlns:a16="http://schemas.microsoft.com/office/drawing/2014/main" id="{B8B6D351-2FF5-9E6F-F79C-9D2236F231F8}"/>
              </a:ext>
            </a:extLst>
          </p:cNvPr>
          <p:cNvCxnSpPr>
            <a:stCxn id="105" idx="3"/>
            <a:endCxn id="100" idx="2"/>
          </p:cNvCxnSpPr>
          <p:nvPr/>
        </p:nvCxnSpPr>
        <p:spPr>
          <a:xfrm flipV="1">
            <a:off x="3187158" y="1575153"/>
            <a:ext cx="660251" cy="16473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A6A17D89-FE5A-9516-A574-B29F25792AFF}"/>
              </a:ext>
            </a:extLst>
          </p:cNvPr>
          <p:cNvCxnSpPr>
            <a:stCxn id="105" idx="3"/>
            <a:endCxn id="101" idx="2"/>
          </p:cNvCxnSpPr>
          <p:nvPr/>
        </p:nvCxnSpPr>
        <p:spPr>
          <a:xfrm flipV="1">
            <a:off x="3166156" y="2218340"/>
            <a:ext cx="682566" cy="10041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>
            <a:extLst>
              <a:ext uri="{FF2B5EF4-FFF2-40B4-BE49-F238E27FC236}">
                <a16:creationId xmlns:a16="http://schemas.microsoft.com/office/drawing/2014/main" id="{32C11C2F-0529-6302-285E-63D216ED95AB}"/>
              </a:ext>
            </a:extLst>
          </p:cNvPr>
          <p:cNvCxnSpPr>
            <a:stCxn id="105" idx="3"/>
            <a:endCxn id="102" idx="2"/>
          </p:cNvCxnSpPr>
          <p:nvPr/>
        </p:nvCxnSpPr>
        <p:spPr>
          <a:xfrm>
            <a:off x="3166157" y="3222501"/>
            <a:ext cx="673377" cy="118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72" name="文字方塊 135">
            <a:extLst>
              <a:ext uri="{FF2B5EF4-FFF2-40B4-BE49-F238E27FC236}">
                <a16:creationId xmlns:a16="http://schemas.microsoft.com/office/drawing/2014/main" id="{93609CD5-0076-D73D-7E22-68044BD6F950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150636" y="2340317"/>
            <a:ext cx="636624" cy="80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2315"/>
              <a:t>……</a:t>
            </a:r>
            <a:endParaRPr lang="zh-TW" altLang="en-US" sz="2315"/>
          </a:p>
        </p:txBody>
      </p:sp>
      <p:sp>
        <p:nvSpPr>
          <p:cNvPr id="107573" name="文字方塊 136">
            <a:extLst>
              <a:ext uri="{FF2B5EF4-FFF2-40B4-BE49-F238E27FC236}">
                <a16:creationId xmlns:a16="http://schemas.microsoft.com/office/drawing/2014/main" id="{D507875D-8837-258D-38B8-036BDA721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735" y="1270623"/>
            <a:ext cx="522426" cy="44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2315"/>
              <a:t>y</a:t>
            </a:r>
            <a:r>
              <a:rPr lang="en-US" altLang="zh-TW" sz="2315" baseline="-25000"/>
              <a:t>1</a:t>
            </a:r>
            <a:endParaRPr lang="zh-TW" altLang="en-US" sz="2315" baseline="-25000"/>
          </a:p>
        </p:txBody>
      </p:sp>
      <p:sp>
        <p:nvSpPr>
          <p:cNvPr id="107574" name="文字方塊 137">
            <a:extLst>
              <a:ext uri="{FF2B5EF4-FFF2-40B4-BE49-F238E27FC236}">
                <a16:creationId xmlns:a16="http://schemas.microsoft.com/office/drawing/2014/main" id="{E7F16867-9911-B648-05DE-E40912B74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8547" y="1930875"/>
            <a:ext cx="521113" cy="44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2315"/>
              <a:t>y</a:t>
            </a:r>
            <a:r>
              <a:rPr lang="en-US" altLang="zh-TW" sz="2315" baseline="-25000"/>
              <a:t>2</a:t>
            </a:r>
            <a:endParaRPr lang="zh-TW" altLang="en-US" sz="2315" baseline="-25000"/>
          </a:p>
        </p:txBody>
      </p:sp>
      <p:sp>
        <p:nvSpPr>
          <p:cNvPr id="107575" name="文字方塊 138">
            <a:extLst>
              <a:ext uri="{FF2B5EF4-FFF2-40B4-BE49-F238E27FC236}">
                <a16:creationId xmlns:a16="http://schemas.microsoft.com/office/drawing/2014/main" id="{5F7E890F-6066-0C8D-4E4C-E2DFF7E09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8547" y="2977039"/>
            <a:ext cx="521113" cy="44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2315"/>
              <a:t>y</a:t>
            </a:r>
            <a:r>
              <a:rPr lang="en-US" altLang="zh-TW" sz="2315" baseline="-25000"/>
              <a:t>M</a:t>
            </a:r>
            <a:endParaRPr lang="zh-TW" altLang="en-US" sz="2315" baseline="-25000"/>
          </a:p>
        </p:txBody>
      </p:sp>
      <p:sp>
        <p:nvSpPr>
          <p:cNvPr id="107576" name="標題 1">
            <a:extLst>
              <a:ext uri="{FF2B5EF4-FFF2-40B4-BE49-F238E27FC236}">
                <a16:creationId xmlns:a16="http://schemas.microsoft.com/office/drawing/2014/main" id="{A0991DF8-8D7C-2900-C478-9BD38199C9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Review: Speed - Matrix Operation </a:t>
            </a:r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51E7025-5D9F-C866-6D36-AF3757C503DE}"/>
              </a:ext>
            </a:extLst>
          </p:cNvPr>
          <p:cNvSpPr/>
          <p:nvPr/>
        </p:nvSpPr>
        <p:spPr>
          <a:xfrm>
            <a:off x="3179282" y="1807488"/>
            <a:ext cx="666815" cy="68781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985" dirty="0"/>
              <a:t>W</a:t>
            </a:r>
            <a:r>
              <a:rPr lang="en-US" altLang="zh-TW" sz="1985" baseline="30000" dirty="0"/>
              <a:t>1</a:t>
            </a:r>
            <a:endParaRPr lang="zh-TW" altLang="en-US" sz="1985" baseline="300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69CEE59-CD7A-CFB4-D3D1-5679CEFF969B}"/>
              </a:ext>
            </a:extLst>
          </p:cNvPr>
          <p:cNvSpPr/>
          <p:nvPr/>
        </p:nvSpPr>
        <p:spPr>
          <a:xfrm>
            <a:off x="4326519" y="1814051"/>
            <a:ext cx="668127" cy="68781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985" dirty="0"/>
              <a:t>W</a:t>
            </a:r>
            <a:r>
              <a:rPr lang="en-US" altLang="zh-TW" sz="1985" baseline="30000" dirty="0"/>
              <a:t>2</a:t>
            </a:r>
            <a:endParaRPr lang="zh-TW" altLang="en-US" sz="1985" baseline="3000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FDD1C98-71BF-2A0E-8DCD-18F112422640}"/>
              </a:ext>
            </a:extLst>
          </p:cNvPr>
          <p:cNvSpPr/>
          <p:nvPr/>
        </p:nvSpPr>
        <p:spPr>
          <a:xfrm>
            <a:off x="5538073" y="1808800"/>
            <a:ext cx="668128" cy="68781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985" dirty="0"/>
              <a:t>W</a:t>
            </a:r>
            <a:r>
              <a:rPr lang="en-US" altLang="zh-TW" sz="1985" baseline="30000" dirty="0"/>
              <a:t>L</a:t>
            </a:r>
            <a:endParaRPr lang="zh-TW" altLang="en-US" sz="1985" baseline="30000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E4511DCC-ADD6-B578-ED52-973A5AF7BA55}"/>
              </a:ext>
            </a:extLst>
          </p:cNvPr>
          <p:cNvSpPr/>
          <p:nvPr/>
        </p:nvSpPr>
        <p:spPr>
          <a:xfrm>
            <a:off x="4835818" y="2089703"/>
            <a:ext cx="372786" cy="7061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985" dirty="0"/>
              <a:t>b</a:t>
            </a:r>
            <a:r>
              <a:rPr lang="en-US" altLang="zh-TW" sz="1985" baseline="30000" dirty="0"/>
              <a:t>2</a:t>
            </a:r>
            <a:endParaRPr lang="zh-TW" altLang="en-US" sz="1985" baseline="30000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AD6A117-2E2E-FDF0-CE7E-1680A61214BC}"/>
              </a:ext>
            </a:extLst>
          </p:cNvPr>
          <p:cNvSpPr/>
          <p:nvPr/>
        </p:nvSpPr>
        <p:spPr>
          <a:xfrm>
            <a:off x="6067062" y="2070014"/>
            <a:ext cx="372786" cy="7075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985" dirty="0" err="1"/>
              <a:t>b</a:t>
            </a:r>
            <a:r>
              <a:rPr lang="en-US" altLang="zh-TW" sz="1985" baseline="30000" dirty="0" err="1"/>
              <a:t>L</a:t>
            </a:r>
            <a:endParaRPr lang="zh-TW" altLang="en-US" sz="1985" baseline="30000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40A35CC5-128F-6A3A-22B8-08CDBDFBBCA8}"/>
              </a:ext>
            </a:extLst>
          </p:cNvPr>
          <p:cNvSpPr/>
          <p:nvPr/>
        </p:nvSpPr>
        <p:spPr>
          <a:xfrm>
            <a:off x="3105776" y="2961287"/>
            <a:ext cx="364910" cy="72457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985" dirty="0"/>
              <a:t>x</a:t>
            </a:r>
            <a:endParaRPr lang="zh-TW" altLang="en-US" sz="1985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F50D5C4F-6B42-052F-E317-709740410CF5}"/>
              </a:ext>
            </a:extLst>
          </p:cNvPr>
          <p:cNvSpPr/>
          <p:nvPr/>
        </p:nvSpPr>
        <p:spPr>
          <a:xfrm>
            <a:off x="4188693" y="2961287"/>
            <a:ext cx="364910" cy="72457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985" dirty="0"/>
              <a:t>a</a:t>
            </a:r>
            <a:r>
              <a:rPr lang="en-US" altLang="zh-TW" sz="1985" baseline="30000" dirty="0"/>
              <a:t>1</a:t>
            </a:r>
            <a:endParaRPr lang="zh-TW" altLang="en-US" sz="1985" baseline="30000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D06032FB-018A-730A-B1DA-25A201F7D4B2}"/>
              </a:ext>
            </a:extLst>
          </p:cNvPr>
          <p:cNvSpPr/>
          <p:nvPr/>
        </p:nvSpPr>
        <p:spPr>
          <a:xfrm>
            <a:off x="5292613" y="2971788"/>
            <a:ext cx="364910" cy="72588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985" dirty="0"/>
              <a:t>a</a:t>
            </a:r>
            <a:r>
              <a:rPr lang="en-US" altLang="zh-TW" sz="1985" baseline="30000" dirty="0"/>
              <a:t>2</a:t>
            </a:r>
            <a:endParaRPr lang="zh-TW" altLang="en-US" sz="1985" baseline="30000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CC87824-B37C-0105-3912-40F96E03FD9B}"/>
              </a:ext>
            </a:extLst>
          </p:cNvPr>
          <p:cNvSpPr/>
          <p:nvPr/>
        </p:nvSpPr>
        <p:spPr>
          <a:xfrm>
            <a:off x="6606552" y="2967851"/>
            <a:ext cx="364910" cy="7258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985" dirty="0"/>
              <a:t>y</a:t>
            </a:r>
            <a:endParaRPr lang="zh-TW" altLang="en-US" sz="1985" baseline="300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F4D2DD67-619E-E769-6E07-7CFFB77B59CE}"/>
              </a:ext>
            </a:extLst>
          </p:cNvPr>
          <p:cNvSpPr/>
          <p:nvPr/>
        </p:nvSpPr>
        <p:spPr>
          <a:xfrm>
            <a:off x="1692076" y="3797432"/>
            <a:ext cx="364910" cy="7258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985" dirty="0"/>
              <a:t>y</a:t>
            </a:r>
            <a:endParaRPr lang="zh-TW" altLang="en-US" sz="1985" baseline="30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03564157-252A-3302-D904-50D2C82014CA}"/>
              </a:ext>
            </a:extLst>
          </p:cNvPr>
          <p:cNvGrpSpPr>
            <a:grpSpLocks/>
          </p:cNvGrpSpPr>
          <p:nvPr/>
        </p:nvGrpSpPr>
        <p:grpSpPr bwMode="auto">
          <a:xfrm>
            <a:off x="2106865" y="3789556"/>
            <a:ext cx="1177427" cy="724570"/>
            <a:chOff x="3047770" y="5664328"/>
            <a:chExt cx="1423980" cy="877076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11E408F0-159B-3D4E-C977-3EA93363C8F5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047770" y="5918200"/>
              <a:ext cx="1423980" cy="369332"/>
            </a:xfrm>
            <a:prstGeom prst="rect">
              <a:avLst/>
            </a:prstGeom>
            <a:blipFill>
              <a:blip r:embed="rId11"/>
              <a:stretch>
                <a:fillRect l="-1717" b="-37705"/>
              </a:stretch>
            </a:blipFill>
          </p:spPr>
          <p:txBody>
            <a:bodyPr/>
            <a:lstStyle/>
            <a:p>
              <a:r>
                <a:rPr lang="en-US" sz="1488">
                  <a:noFill/>
                </a:rPr>
                <a:t> </a:t>
              </a: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31513AB1-2F04-D939-C93D-A2374AEB362D}"/>
                </a:ext>
              </a:extLst>
            </p:cNvPr>
            <p:cNvSpPr/>
            <p:nvPr/>
          </p:nvSpPr>
          <p:spPr>
            <a:xfrm>
              <a:off x="3778016" y="5664328"/>
              <a:ext cx="441323" cy="87707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1985" dirty="0"/>
                <a:t>x</a:t>
              </a:r>
              <a:endParaRPr lang="zh-TW" altLang="en-US" sz="1985" dirty="0"/>
            </a:p>
          </p:txBody>
        </p:sp>
      </p:grpSp>
      <p:sp>
        <p:nvSpPr>
          <p:cNvPr id="140" name="矩形 139">
            <a:extLst>
              <a:ext uri="{FF2B5EF4-FFF2-40B4-BE49-F238E27FC236}">
                <a16:creationId xmlns:a16="http://schemas.microsoft.com/office/drawing/2014/main" id="{6BDDD053-4F2A-B104-48DD-1FD76B5E3B19}"/>
              </a:ext>
            </a:extLst>
          </p:cNvPr>
          <p:cNvSpPr/>
          <p:nvPr/>
        </p:nvSpPr>
        <p:spPr>
          <a:xfrm>
            <a:off x="6168134" y="4701831"/>
            <a:ext cx="372786" cy="7075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985" dirty="0"/>
              <a:t>b</a:t>
            </a:r>
            <a:r>
              <a:rPr lang="en-US" altLang="zh-TW" sz="1985" baseline="30000" dirty="0"/>
              <a:t>1</a:t>
            </a:r>
            <a:endParaRPr lang="zh-TW" altLang="en-US" sz="1985" baseline="30000" dirty="0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79694B7B-90AE-98FA-7360-6ECF62FE4299}"/>
              </a:ext>
            </a:extLst>
          </p:cNvPr>
          <p:cNvSpPr/>
          <p:nvPr/>
        </p:nvSpPr>
        <p:spPr>
          <a:xfrm>
            <a:off x="4662551" y="4720208"/>
            <a:ext cx="668127" cy="6891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985" dirty="0"/>
              <a:t>W</a:t>
            </a:r>
            <a:r>
              <a:rPr lang="en-US" altLang="zh-TW" sz="1985" baseline="30000" dirty="0"/>
              <a:t>1</a:t>
            </a:r>
            <a:endParaRPr lang="zh-TW" altLang="en-US" sz="1985" baseline="30000" dirty="0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84E33E87-236F-E237-5449-3B9508ACB50E}"/>
              </a:ext>
            </a:extLst>
          </p:cNvPr>
          <p:cNvSpPr/>
          <p:nvPr/>
        </p:nvSpPr>
        <p:spPr>
          <a:xfrm>
            <a:off x="5406811" y="4700519"/>
            <a:ext cx="364910" cy="7258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985" dirty="0"/>
              <a:t>x</a:t>
            </a:r>
            <a:endParaRPr lang="zh-TW" altLang="en-US" sz="1985" dirty="0"/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3BD7C811-A5D2-4F81-96C4-917ED4C83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1601" y="4861972"/>
            <a:ext cx="297967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1985"/>
              <a:t>+</a:t>
            </a:r>
            <a:endParaRPr lang="zh-TW" altLang="en-US" sz="1985"/>
          </a:p>
        </p:txBody>
      </p:sp>
      <p:sp>
        <p:nvSpPr>
          <p:cNvPr id="147" name="文字方塊 146">
            <a:extLst>
              <a:ext uri="{FF2B5EF4-FFF2-40B4-BE49-F238E27FC236}">
                <a16:creationId xmlns:a16="http://schemas.microsoft.com/office/drawing/2014/main" id="{400BBB1A-0BF3-5AC1-8B6F-0A8048B8911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281602" y="4910574"/>
            <a:ext cx="2482614" cy="305383"/>
          </a:xfrm>
          <a:prstGeom prst="rect">
            <a:avLst/>
          </a:prstGeom>
          <a:blipFill>
            <a:blip r:embed="rId12"/>
            <a:stretch>
              <a:fillRect b="-1639"/>
            </a:stretch>
          </a:blipFill>
        </p:spPr>
        <p:txBody>
          <a:bodyPr/>
          <a:lstStyle/>
          <a:p>
            <a:r>
              <a:rPr lang="en-US" sz="1488">
                <a:noFill/>
              </a:rPr>
              <a:t> </a:t>
            </a: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A719933D-A183-73E7-4A04-99378DBBACEA}"/>
              </a:ext>
            </a:extLst>
          </p:cNvPr>
          <p:cNvSpPr/>
          <p:nvPr/>
        </p:nvSpPr>
        <p:spPr>
          <a:xfrm>
            <a:off x="6947835" y="4716271"/>
            <a:ext cx="372786" cy="7061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985" dirty="0"/>
              <a:t>b</a:t>
            </a:r>
            <a:r>
              <a:rPr lang="en-US" altLang="zh-TW" sz="1985" baseline="30000" dirty="0"/>
              <a:t>2</a:t>
            </a:r>
            <a:endParaRPr lang="zh-TW" altLang="en-US" sz="1985" baseline="30000" dirty="0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2A764FF0-D39B-3C32-DC4D-F3637852EE94}"/>
              </a:ext>
            </a:extLst>
          </p:cNvPr>
          <p:cNvSpPr/>
          <p:nvPr/>
        </p:nvSpPr>
        <p:spPr>
          <a:xfrm>
            <a:off x="3598010" y="4734647"/>
            <a:ext cx="668128" cy="68781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985" dirty="0"/>
              <a:t>W</a:t>
            </a:r>
            <a:r>
              <a:rPr lang="en-US" altLang="zh-TW" sz="1985" baseline="30000" dirty="0"/>
              <a:t>2</a:t>
            </a:r>
            <a:endParaRPr lang="zh-TW" altLang="en-US" sz="1985" baseline="30000" dirty="0"/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42955FD1-12E4-9111-DA75-6C722563A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3807" y="4872473"/>
            <a:ext cx="297967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1985"/>
              <a:t>+</a:t>
            </a:r>
            <a:endParaRPr lang="zh-TW" altLang="en-US" sz="1985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48ED4BE5-D91D-1E3E-8FCB-4D5F06403969}"/>
              </a:ext>
            </a:extLst>
          </p:cNvPr>
          <p:cNvSpPr/>
          <p:nvPr/>
        </p:nvSpPr>
        <p:spPr>
          <a:xfrm>
            <a:off x="7951995" y="4700519"/>
            <a:ext cx="372786" cy="7061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985" dirty="0" err="1"/>
              <a:t>b</a:t>
            </a:r>
            <a:r>
              <a:rPr lang="en-US" altLang="zh-TW" sz="1985" baseline="30000" dirty="0" err="1"/>
              <a:t>L</a:t>
            </a:r>
            <a:endParaRPr lang="zh-TW" altLang="en-US" sz="1985" baseline="30000" dirty="0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158FA285-9A6F-C092-F802-B845DA2D5510}"/>
              </a:ext>
            </a:extLst>
          </p:cNvPr>
          <p:cNvSpPr/>
          <p:nvPr/>
        </p:nvSpPr>
        <p:spPr>
          <a:xfrm>
            <a:off x="2194812" y="4728083"/>
            <a:ext cx="668127" cy="68781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985" dirty="0"/>
              <a:t>W</a:t>
            </a:r>
            <a:r>
              <a:rPr lang="en-US" altLang="zh-TW" sz="1985" baseline="30000" dirty="0"/>
              <a:t>L</a:t>
            </a:r>
            <a:endParaRPr lang="zh-TW" altLang="en-US" sz="1985" baseline="30000" dirty="0"/>
          </a:p>
        </p:txBody>
      </p: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77A6CC9A-E065-CB84-69C0-AB6B40DF8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720" y="4865911"/>
            <a:ext cx="299279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1985"/>
              <a:t>+</a:t>
            </a:r>
            <a:endParaRPr lang="zh-TW" altLang="en-US" sz="1985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AD057CA-78D2-F104-6A69-6EEB457CE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9932" y="4812091"/>
            <a:ext cx="594621" cy="44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2315"/>
              <a:t>…</a:t>
            </a:r>
            <a:endParaRPr lang="zh-TW" altLang="en-US" sz="2315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5EC592EC-CE30-13B8-3EF6-6CABDAA29F9D}"/>
              </a:ext>
            </a:extLst>
          </p:cNvPr>
          <p:cNvSpPr/>
          <p:nvPr/>
        </p:nvSpPr>
        <p:spPr>
          <a:xfrm>
            <a:off x="3643952" y="2093642"/>
            <a:ext cx="372786" cy="7061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985" dirty="0"/>
              <a:t>b</a:t>
            </a:r>
            <a:r>
              <a:rPr lang="en-US" altLang="zh-TW" sz="1985" baseline="30000" dirty="0"/>
              <a:t>1</a:t>
            </a:r>
            <a:endParaRPr lang="zh-TW" altLang="en-US" sz="1985" baseline="30000" dirty="0"/>
          </a:p>
        </p:txBody>
      </p:sp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84C276C2-11F5-88C6-497E-1CE52B6D8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7374" y="4774026"/>
            <a:ext cx="594621" cy="44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2315"/>
              <a:t>…</a:t>
            </a:r>
            <a:endParaRPr lang="zh-TW" altLang="en-US" sz="2315"/>
          </a:p>
        </p:txBody>
      </p: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7C071686-6543-FEE9-7A85-DE22C6F3C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2930" y="3979886"/>
            <a:ext cx="1879682" cy="80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2315"/>
              <a:t>Forward pass</a:t>
            </a:r>
            <a:endParaRPr lang="zh-TW" altLang="en-US" sz="2315"/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C4E7D010-C91F-43B8-4590-CB36240E9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4786" y="3981199"/>
            <a:ext cx="3218562" cy="80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2315"/>
              <a:t>(Backward pass is similar)</a:t>
            </a:r>
            <a:endParaRPr lang="zh-TW" altLang="en-US" sz="2315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140" grpId="0" animBg="1"/>
      <p:bldP spid="141" grpId="0" animBg="1"/>
      <p:bldP spid="142" grpId="0" animBg="1"/>
      <p:bldP spid="146" grpId="0"/>
      <p:bldP spid="149" grpId="0" animBg="1"/>
      <p:bldP spid="150" grpId="0" animBg="1"/>
      <p:bldP spid="152" grpId="0"/>
      <p:bldP spid="155" grpId="0" animBg="1"/>
      <p:bldP spid="156" grpId="0" animBg="1"/>
      <p:bldP spid="158" grpId="0"/>
      <p:bldP spid="8" grpId="0"/>
      <p:bldP spid="175" grpId="0"/>
      <p:bldP spid="176" grpId="0"/>
      <p:bldP spid="8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標題 1">
            <a:extLst>
              <a:ext uri="{FF2B5EF4-FFF2-40B4-BE49-F238E27FC236}">
                <a16:creationId xmlns:a16="http://schemas.microsoft.com/office/drawing/2014/main" id="{5FD45395-3838-0291-BDEC-BAE01DFB53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Speed - Matrix Operation </a:t>
            </a:r>
            <a:endParaRPr lang="zh-TW" altLang="en-US"/>
          </a:p>
        </p:txBody>
      </p:sp>
      <p:sp>
        <p:nvSpPr>
          <p:cNvPr id="109571" name="內容版面配置區 2">
            <a:extLst>
              <a:ext uri="{FF2B5EF4-FFF2-40B4-BE49-F238E27FC236}">
                <a16:creationId xmlns:a16="http://schemas.microsoft.com/office/drawing/2014/main" id="{C9C6806D-FF5B-22AC-8176-4006A2B61D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Why mini-batch is faster than stochastic gradient descent?</a:t>
            </a:r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8A6B52-65E7-F5CF-089C-1EBB1540906D}"/>
              </a:ext>
            </a:extLst>
          </p:cNvPr>
          <p:cNvSpPr/>
          <p:nvPr/>
        </p:nvSpPr>
        <p:spPr>
          <a:xfrm>
            <a:off x="2862755" y="2773878"/>
            <a:ext cx="1291625" cy="88339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EC896AE-0E67-028B-CA6A-2C486E17FFD4}"/>
              </a:ext>
            </a:extLst>
          </p:cNvPr>
          <p:cNvSpPr/>
          <p:nvPr/>
        </p:nvSpPr>
        <p:spPr>
          <a:xfrm>
            <a:off x="5771721" y="2802327"/>
            <a:ext cx="1291625" cy="8833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sp>
        <p:nvSpPr>
          <p:cNvPr id="109578" name="文字方塊 16">
            <a:extLst>
              <a:ext uri="{FF2B5EF4-FFF2-40B4-BE49-F238E27FC236}">
                <a16:creationId xmlns:a16="http://schemas.microsoft.com/office/drawing/2014/main" id="{EB87DA33-6CC6-7790-57D0-65673D8F8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334" y="2266908"/>
            <a:ext cx="3520466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1985" b="1" i="1" u="sng"/>
              <a:t>Stochastic Gradient Descent</a:t>
            </a:r>
            <a:endParaRPr lang="zh-TW" altLang="en-US" sz="1985" b="1" i="1" u="sng"/>
          </a:p>
        </p:txBody>
      </p:sp>
      <p:sp>
        <p:nvSpPr>
          <p:cNvPr id="109579" name="文字方塊 17">
            <a:extLst>
              <a:ext uri="{FF2B5EF4-FFF2-40B4-BE49-F238E27FC236}">
                <a16:creationId xmlns:a16="http://schemas.microsoft.com/office/drawing/2014/main" id="{C1C3D809-3D2D-D799-1287-90E2267E7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334" y="3769866"/>
            <a:ext cx="3520466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1985" b="1" i="1" u="sng"/>
              <a:t>Mini-batch</a:t>
            </a:r>
            <a:endParaRPr lang="zh-TW" altLang="en-US" sz="1985" b="1" i="1" u="sng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EAE5C18-8747-79DB-484D-D555E74B3270}"/>
              </a:ext>
            </a:extLst>
          </p:cNvPr>
          <p:cNvSpPr/>
          <p:nvPr/>
        </p:nvSpPr>
        <p:spPr>
          <a:xfrm>
            <a:off x="4797233" y="4247925"/>
            <a:ext cx="1091703" cy="104746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16F4EB6-E715-2662-A024-AE9816657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8873" y="3901129"/>
            <a:ext cx="1102607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1985"/>
              <a:t>matrix</a:t>
            </a:r>
            <a:endParaRPr lang="zh-TW" altLang="en-US" sz="1985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DC809D1-8204-2DB7-6051-9A0A8DFAD24F}"/>
              </a:ext>
            </a:extLst>
          </p:cNvPr>
          <p:cNvSpPr txBox="1"/>
          <p:nvPr/>
        </p:nvSpPr>
        <p:spPr>
          <a:xfrm>
            <a:off x="6329241" y="4433898"/>
            <a:ext cx="2069357" cy="70326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985" dirty="0"/>
              <a:t>Practically, which one is faster?</a:t>
            </a:r>
            <a:endParaRPr lang="zh-TW" altLang="en-US" sz="1985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B1404CD-E280-4D65-6982-5C8D694AD69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85966" y="3037436"/>
            <a:ext cx="500330" cy="35628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en-US" sz="1488">
                <a:noFill/>
              </a:rPr>
              <a:t> 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FEC9B89-E9D7-B77A-7E0B-E863833FBBF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220027" y="3065885"/>
            <a:ext cx="500330" cy="35628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en-US" sz="1488">
                <a:noFill/>
              </a:rPr>
              <a:t> 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A2C4200-D262-2B59-A276-1C34E9DCDC72}"/>
              </a:ext>
            </a:extLst>
          </p:cNvPr>
          <p:cNvGrpSpPr>
            <a:grpSpLocks/>
          </p:cNvGrpSpPr>
          <p:nvPr/>
        </p:nvGrpSpPr>
        <p:grpSpPr bwMode="auto">
          <a:xfrm>
            <a:off x="3370926" y="4322482"/>
            <a:ext cx="1291625" cy="883398"/>
            <a:chOff x="2236136" y="5406286"/>
            <a:chExt cx="1562100" cy="106838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6A3BAB1-DEE2-554B-6B51-D9B84473DEC4}"/>
                </a:ext>
              </a:extLst>
            </p:cNvPr>
            <p:cNvSpPr/>
            <p:nvPr/>
          </p:nvSpPr>
          <p:spPr>
            <a:xfrm>
              <a:off x="2236136" y="5406286"/>
              <a:ext cx="1562100" cy="1068387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488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F409A740-224D-1772-2C0E-81FA3432668A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759299" y="5731881"/>
              <a:ext cx="605102" cy="430887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r>
                <a:rPr lang="en-US" sz="1488">
                  <a:noFill/>
                </a:rPr>
                <a:t> </a:t>
              </a: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06696168-2A61-F874-B949-9D53840204E6}"/>
              </a:ext>
            </a:extLst>
          </p:cNvPr>
          <p:cNvGrpSpPr>
            <a:grpSpLocks/>
          </p:cNvGrpSpPr>
          <p:nvPr/>
        </p:nvGrpSpPr>
        <p:grpSpPr bwMode="auto">
          <a:xfrm>
            <a:off x="4302891" y="2786709"/>
            <a:ext cx="357035" cy="883398"/>
            <a:chOff x="2456573" y="3474094"/>
            <a:chExt cx="432000" cy="106838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6E9D4AF-CFA0-6BC8-F7FA-3F3C9EDE5984}"/>
                </a:ext>
              </a:extLst>
            </p:cNvPr>
            <p:cNvSpPr/>
            <p:nvPr/>
          </p:nvSpPr>
          <p:spPr>
            <a:xfrm>
              <a:off x="2456573" y="3474094"/>
              <a:ext cx="432000" cy="1068388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488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3109CFDF-62B5-696B-02D4-401F50C5064E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528954" y="3775317"/>
              <a:ext cx="283411" cy="43088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r>
                <a:rPr lang="en-US" sz="1488">
                  <a:noFill/>
                </a:rPr>
                <a:t> 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A96CF27E-474D-C61C-2778-F65D83E0888E}"/>
              </a:ext>
            </a:extLst>
          </p:cNvPr>
          <p:cNvGrpSpPr>
            <a:grpSpLocks/>
          </p:cNvGrpSpPr>
          <p:nvPr/>
        </p:nvGrpSpPr>
        <p:grpSpPr bwMode="auto">
          <a:xfrm>
            <a:off x="7173607" y="2802460"/>
            <a:ext cx="357035" cy="883398"/>
            <a:chOff x="5210173" y="3458894"/>
            <a:chExt cx="432000" cy="106838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7E3A236-CC18-5BAC-8EEC-4C57B73571B0}"/>
                </a:ext>
              </a:extLst>
            </p:cNvPr>
            <p:cNvSpPr/>
            <p:nvPr/>
          </p:nvSpPr>
          <p:spPr>
            <a:xfrm>
              <a:off x="5210173" y="3458894"/>
              <a:ext cx="432000" cy="106838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488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8ECA7377-F64F-66F3-67B6-D23E4818B08E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73673" y="3761544"/>
              <a:ext cx="283411" cy="430887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r>
                <a:rPr lang="en-US" sz="1488">
                  <a:noFill/>
                </a:rPr>
                <a:t> </a:t>
              </a: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58000553-3A85-9FA6-A681-13EBD4FE1EA7}"/>
              </a:ext>
            </a:extLst>
          </p:cNvPr>
          <p:cNvGrpSpPr>
            <a:grpSpLocks/>
          </p:cNvGrpSpPr>
          <p:nvPr/>
        </p:nvGrpSpPr>
        <p:grpSpPr bwMode="auto">
          <a:xfrm>
            <a:off x="4946078" y="4327733"/>
            <a:ext cx="357035" cy="883398"/>
            <a:chOff x="2456573" y="3474094"/>
            <a:chExt cx="432000" cy="1068388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6AEF911-50B5-8355-4E88-5FBAED320A59}"/>
                </a:ext>
              </a:extLst>
            </p:cNvPr>
            <p:cNvSpPr/>
            <p:nvPr/>
          </p:nvSpPr>
          <p:spPr>
            <a:xfrm>
              <a:off x="2456573" y="3474094"/>
              <a:ext cx="432000" cy="1068388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488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02B367A4-8333-84EC-A425-7D1A64A8F66B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567949" y="3765738"/>
              <a:ext cx="283411" cy="430887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r>
                <a:rPr lang="en-US" sz="1488">
                  <a:noFill/>
                </a:rPr>
                <a:t> </a:t>
              </a: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5D8BB98A-FCF6-391D-EE03-F0E90F8A7B8A}"/>
              </a:ext>
            </a:extLst>
          </p:cNvPr>
          <p:cNvGrpSpPr>
            <a:grpSpLocks/>
          </p:cNvGrpSpPr>
          <p:nvPr/>
        </p:nvGrpSpPr>
        <p:grpSpPr bwMode="auto">
          <a:xfrm>
            <a:off x="5398934" y="4327733"/>
            <a:ext cx="357035" cy="883398"/>
            <a:chOff x="5210173" y="3458894"/>
            <a:chExt cx="432000" cy="1068388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0EB2105-230D-A0AB-E4DB-2CA7850CE72A}"/>
                </a:ext>
              </a:extLst>
            </p:cNvPr>
            <p:cNvSpPr/>
            <p:nvPr/>
          </p:nvSpPr>
          <p:spPr>
            <a:xfrm>
              <a:off x="5210173" y="3458894"/>
              <a:ext cx="432000" cy="106838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488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4C0697A8-613A-DC21-CA42-0135390494E3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57446" y="3747578"/>
              <a:ext cx="283411" cy="430887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r>
                <a:rPr lang="en-US" sz="1488">
                  <a:noFill/>
                </a:rPr>
                <a:t> </a:t>
              </a: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C9F3C58A-A61C-05BC-9DD8-61C80861F4D1}"/>
              </a:ext>
            </a:extLst>
          </p:cNvPr>
          <p:cNvGrpSpPr>
            <a:grpSpLocks/>
          </p:cNvGrpSpPr>
          <p:nvPr/>
        </p:nvGrpSpPr>
        <p:grpSpPr bwMode="auto">
          <a:xfrm>
            <a:off x="2240754" y="2759142"/>
            <a:ext cx="366223" cy="883399"/>
            <a:chOff x="2456573" y="3474094"/>
            <a:chExt cx="442314" cy="1068388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FE4BADD7-8090-4EAA-BDB8-436F9F3443B8}"/>
                </a:ext>
              </a:extLst>
            </p:cNvPr>
            <p:cNvSpPr/>
            <p:nvPr/>
          </p:nvSpPr>
          <p:spPr>
            <a:xfrm>
              <a:off x="2456573" y="3474094"/>
              <a:ext cx="432000" cy="1068388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488"/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60D472F5-6EA3-6585-E419-F0E1882F603F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466974" y="3775317"/>
              <a:ext cx="431913" cy="430887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r>
                <a:rPr lang="en-US" sz="1488">
                  <a:noFill/>
                </a:rPr>
                <a:t> </a:t>
              </a: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5C11B92-92D7-8BE6-77F4-437D885A3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1466" y="3008542"/>
            <a:ext cx="468608" cy="44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2315"/>
              <a:t>=</a:t>
            </a:r>
            <a:endParaRPr lang="zh-TW" altLang="en-US" sz="2315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E1C437B7-4632-FAE0-F23A-E72A561A54F9}"/>
              </a:ext>
            </a:extLst>
          </p:cNvPr>
          <p:cNvGrpSpPr>
            <a:grpSpLocks/>
          </p:cNvGrpSpPr>
          <p:nvPr/>
        </p:nvGrpSpPr>
        <p:grpSpPr bwMode="auto">
          <a:xfrm>
            <a:off x="5103594" y="2789334"/>
            <a:ext cx="376724" cy="883398"/>
            <a:chOff x="2456573" y="3474094"/>
            <a:chExt cx="456173" cy="1068388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22E3D7DC-4D40-7FE9-A49D-F5EE18F37955}"/>
                </a:ext>
              </a:extLst>
            </p:cNvPr>
            <p:cNvSpPr/>
            <p:nvPr/>
          </p:nvSpPr>
          <p:spPr>
            <a:xfrm>
              <a:off x="2456573" y="3474094"/>
              <a:ext cx="432000" cy="106838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488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6C75EFFF-6837-0A9A-6244-3A6E8A1F47FB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480833" y="3772210"/>
              <a:ext cx="431913" cy="430887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r>
                <a:rPr lang="en-US" sz="1488">
                  <a:noFill/>
                </a:rPr>
                <a:t> </a:t>
              </a:r>
            </a:p>
          </p:txBody>
        </p:sp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01DEE606-6464-8153-DD08-93A1B1AFB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4305" y="3038732"/>
            <a:ext cx="468608" cy="44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2315"/>
              <a:t>=</a:t>
            </a:r>
            <a:endParaRPr lang="zh-TW" altLang="en-US" sz="2315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9479DECB-3B27-8ADC-4F11-3294E58AC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7826" y="3016417"/>
            <a:ext cx="853208" cy="44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2315"/>
              <a:t>……</a:t>
            </a:r>
            <a:endParaRPr lang="zh-TW" altLang="en-US" sz="2315"/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8212B70B-6C67-42D3-7EBD-8FE2189A815F}"/>
              </a:ext>
            </a:extLst>
          </p:cNvPr>
          <p:cNvGrpSpPr>
            <a:grpSpLocks/>
          </p:cNvGrpSpPr>
          <p:nvPr/>
        </p:nvGrpSpPr>
        <p:grpSpPr bwMode="auto">
          <a:xfrm>
            <a:off x="2028108" y="4311981"/>
            <a:ext cx="366223" cy="883398"/>
            <a:chOff x="2456573" y="3474094"/>
            <a:chExt cx="442314" cy="1068388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C1EF3E8-2A7C-A280-FF0F-FA8D7C5DB42E}"/>
                </a:ext>
              </a:extLst>
            </p:cNvPr>
            <p:cNvSpPr/>
            <p:nvPr/>
          </p:nvSpPr>
          <p:spPr>
            <a:xfrm>
              <a:off x="2456573" y="3474094"/>
              <a:ext cx="432000" cy="1068388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488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44E0AB4A-89D0-26CC-AA47-2959034601B2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466974" y="3775317"/>
              <a:ext cx="431913" cy="430887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r>
                <a:rPr lang="en-US" sz="1488">
                  <a:noFill/>
                </a:rPr>
                <a:t> </a:t>
              </a:r>
            </a:p>
          </p:txBody>
        </p:sp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42F34B8-BED2-9C40-B6BF-052C55A0F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8881" y="4561380"/>
            <a:ext cx="468608" cy="44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TW" sz="2315"/>
              <a:t>=</a:t>
            </a:r>
            <a:endParaRPr lang="zh-TW" altLang="en-US" sz="2315"/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9D505ECB-CEF7-743A-0FA1-7F456D89DF24}"/>
              </a:ext>
            </a:extLst>
          </p:cNvPr>
          <p:cNvGrpSpPr>
            <a:grpSpLocks/>
          </p:cNvGrpSpPr>
          <p:nvPr/>
        </p:nvGrpSpPr>
        <p:grpSpPr bwMode="auto">
          <a:xfrm>
            <a:off x="2467838" y="4322482"/>
            <a:ext cx="366223" cy="883398"/>
            <a:chOff x="2456573" y="3474094"/>
            <a:chExt cx="442314" cy="1068388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4AFF15E-98F0-6417-C61F-C93DAB3BB634}"/>
                </a:ext>
              </a:extLst>
            </p:cNvPr>
            <p:cNvSpPr/>
            <p:nvPr/>
          </p:nvSpPr>
          <p:spPr>
            <a:xfrm>
              <a:off x="2456573" y="3474094"/>
              <a:ext cx="432000" cy="106838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488"/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89EE7518-4FD5-4D5F-6BCE-2C876B7B8BFC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466974" y="3775317"/>
              <a:ext cx="431913" cy="430887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r>
                <a:rPr lang="en-US" sz="1488">
                  <a:noFill/>
                </a:rPr>
                <a:t> </a:t>
              </a:r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34E6874B-77AE-E4E2-B078-C4F6F550368C}"/>
              </a:ext>
            </a:extLst>
          </p:cNvPr>
          <p:cNvSpPr/>
          <p:nvPr/>
        </p:nvSpPr>
        <p:spPr>
          <a:xfrm>
            <a:off x="1916641" y="4225653"/>
            <a:ext cx="1005936" cy="104746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488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1" grpId="0"/>
      <p:bldP spid="47" grpId="0"/>
      <p:bldP spid="48" grpId="0"/>
      <p:bldP spid="5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1">
            <a:extLst>
              <a:ext uri="{FF2B5EF4-FFF2-40B4-BE49-F238E27FC236}">
                <a16:creationId xmlns:a16="http://schemas.microsoft.com/office/drawing/2014/main" id="{38F80DC8-1F2C-8FDD-C2D4-9289A23417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Keras</a:t>
            </a:r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62D3ED6-9648-A4E0-0E2B-2214D5CA1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071" y="2669885"/>
            <a:ext cx="7172196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TW" altLang="en-US" sz="1985"/>
              <a:t>http://keras.io/getting-started/faq/#how-can-i-save-a-keras-model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F4236A0-EB43-7B86-AF36-3EFE6C4C7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0071" y="3226439"/>
            <a:ext cx="4641450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1985"/>
              <a:t>How to use the neural network (testing):</a:t>
            </a:r>
            <a:endParaRPr lang="zh-TW" altLang="en-US" sz="1985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36BADCF-5470-AA49-0EF6-938878B46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285" y="3765928"/>
            <a:ext cx="5883196" cy="76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E59A8F2-46CD-C786-13A8-75F0A5BC5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0071" y="3954947"/>
            <a:ext cx="1139361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1985"/>
              <a:t>case 1:</a:t>
            </a:r>
            <a:endParaRPr lang="zh-TW" altLang="en-US" sz="1985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C5BA96E-59E3-D566-5F1F-4EBBC289D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286" y="4847534"/>
            <a:ext cx="4057331" cy="41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F6A1448-AE76-3712-D22F-6B3150837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0071" y="4825219"/>
            <a:ext cx="1139361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1985"/>
              <a:t>case 2:</a:t>
            </a:r>
            <a:endParaRPr lang="zh-TW" altLang="en-US" sz="1985"/>
          </a:p>
        </p:txBody>
      </p:sp>
      <p:grpSp>
        <p:nvGrpSpPr>
          <p:cNvPr id="111625" name="群組 7">
            <a:extLst>
              <a:ext uri="{FF2B5EF4-FFF2-40B4-BE49-F238E27FC236}">
                <a16:creationId xmlns:a16="http://schemas.microsoft.com/office/drawing/2014/main" id="{473BC01A-8D10-3FA5-0C7B-F63F8273E260}"/>
              </a:ext>
            </a:extLst>
          </p:cNvPr>
          <p:cNvGrpSpPr>
            <a:grpSpLocks/>
          </p:cNvGrpSpPr>
          <p:nvPr/>
        </p:nvGrpSpPr>
        <p:grpSpPr bwMode="auto">
          <a:xfrm>
            <a:off x="3444434" y="126012"/>
            <a:ext cx="4858033" cy="2367980"/>
            <a:chOff x="2640169" y="152909"/>
            <a:chExt cx="5875181" cy="2863477"/>
          </a:xfrm>
        </p:grpSpPr>
        <p:pic>
          <p:nvPicPr>
            <p:cNvPr id="111627" name="圖片 4">
              <a:extLst>
                <a:ext uri="{FF2B5EF4-FFF2-40B4-BE49-F238E27FC236}">
                  <a16:creationId xmlns:a16="http://schemas.microsoft.com/office/drawing/2014/main" id="{D5E7E2C7-1EAE-7E7A-8A5B-23CEA9D890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169" y="152909"/>
              <a:ext cx="5875181" cy="2863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628" name="圖片 12">
              <a:extLst>
                <a:ext uri="{FF2B5EF4-FFF2-40B4-BE49-F238E27FC236}">
                  <a16:creationId xmlns:a16="http://schemas.microsoft.com/office/drawing/2014/main" id="{5C370611-65A2-78DB-3B58-0B99CCAB12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3866" y="385219"/>
              <a:ext cx="5707785" cy="1137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4A2F6099-98DC-C0E6-1151-D31ED16A2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0071" y="2287910"/>
            <a:ext cx="3609725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1985"/>
              <a:t>Save and load models</a:t>
            </a:r>
            <a:endParaRPr lang="zh-TW" altLang="en-US" sz="1985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2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>
            <a:extLst>
              <a:ext uri="{FF2B5EF4-FFF2-40B4-BE49-F238E27FC236}">
                <a16:creationId xmlns:a16="http://schemas.microsoft.com/office/drawing/2014/main" id="{111B786C-1840-CA0E-A360-D7C414DF3B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1</a:t>
            </a:r>
          </a:p>
        </p:txBody>
      </p:sp>
      <p:sp>
        <p:nvSpPr>
          <p:cNvPr id="113667" name="Content Placeholder 2">
            <a:extLst>
              <a:ext uri="{FF2B5EF4-FFF2-40B4-BE49-F238E27FC236}">
                <a16:creationId xmlns:a16="http://schemas.microsoft.com/office/drawing/2014/main" id="{038686D2-50E0-6B9D-3A2F-9EEB7E1CFA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13668" name="Picture 3">
            <a:extLst>
              <a:ext uri="{FF2B5EF4-FFF2-40B4-BE49-F238E27FC236}">
                <a16:creationId xmlns:a16="http://schemas.microsoft.com/office/drawing/2014/main" id="{0333C76E-7684-AE77-8AF7-D8421C864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077" y="1166926"/>
            <a:ext cx="7040933" cy="25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9" name="Rectangle 4">
            <a:extLst>
              <a:ext uri="{FF2B5EF4-FFF2-40B4-BE49-F238E27FC236}">
                <a16:creationId xmlns:a16="http://schemas.microsoft.com/office/drawing/2014/main" id="{4A950709-46DD-8A7A-4D31-4204DE3AF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3077" y="4158404"/>
            <a:ext cx="3780367" cy="55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488">
                <a:solidFill>
                  <a:srgbClr val="333333"/>
                </a:solidFill>
                <a:latin typeface="Menlo"/>
              </a:rPr>
              <a:t>Test loss 0.14084320782721044 Test accuray 0.9575</a:t>
            </a:r>
            <a:endParaRPr lang="en-US" altLang="en-US" sz="1488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>
            <a:extLst>
              <a:ext uri="{FF2B5EF4-FFF2-40B4-BE49-F238E27FC236}">
                <a16:creationId xmlns:a16="http://schemas.microsoft.com/office/drawing/2014/main" id="{C2A0BACA-20BD-E504-B914-09E6DBC363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</a:t>
            </a:r>
          </a:p>
        </p:txBody>
      </p:sp>
      <p:pic>
        <p:nvPicPr>
          <p:cNvPr id="114691" name="Content Placeholder 4">
            <a:extLst>
              <a:ext uri="{FF2B5EF4-FFF2-40B4-BE49-F238E27FC236}">
                <a16:creationId xmlns:a16="http://schemas.microsoft.com/office/drawing/2014/main" id="{58CE3409-5789-6CFC-D805-B9E083409C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69280" y="1397949"/>
            <a:ext cx="6521133" cy="3492901"/>
          </a:xfrm>
        </p:spPr>
      </p:pic>
      <p:sp>
        <p:nvSpPr>
          <p:cNvPr id="114692" name="Rectangle 5">
            <a:extLst>
              <a:ext uri="{FF2B5EF4-FFF2-40B4-BE49-F238E27FC236}">
                <a16:creationId xmlns:a16="http://schemas.microsoft.com/office/drawing/2014/main" id="{8D49C4CA-1577-83C8-AB79-2D1CB5E35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1334" y="5061491"/>
            <a:ext cx="3780367" cy="55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488">
                <a:solidFill>
                  <a:srgbClr val="333333"/>
                </a:solidFill>
                <a:latin typeface="Menlo"/>
              </a:rPr>
              <a:t>Test loss 2.306609627532959 Test accuray 0.1028</a:t>
            </a:r>
            <a:endParaRPr lang="en-US" altLang="en-US" sz="1488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56007" y="5183781"/>
            <a:ext cx="206160" cy="171187"/>
          </a:xfrm>
          <a:prstGeom prst="rect">
            <a:avLst/>
          </a:prstGeom>
        </p:spPr>
        <p:txBody>
          <a:bodyPr vert="horz" wrap="square" lIns="0" tIns="2780" rIns="0" bIns="0" rtlCol="0">
            <a:spAutoFit/>
          </a:bodyPr>
          <a:lstStyle/>
          <a:p>
            <a:pPr marL="27798">
              <a:spcBef>
                <a:spcPts val="22"/>
              </a:spcBef>
            </a:pPr>
            <a:fld id="{81D60167-4931-47E6-BA6A-407CBD079E47}" type="slidenum">
              <a:rPr sz="1094" dirty="0">
                <a:latin typeface="Calibri"/>
                <a:cs typeface="Calibri"/>
              </a:rPr>
              <a:pPr marL="27798">
                <a:spcBef>
                  <a:spcPts val="22"/>
                </a:spcBef>
              </a:pPr>
              <a:t>48</a:t>
            </a:fld>
            <a:endParaRPr sz="1094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4538" y="355527"/>
            <a:ext cx="4648554" cy="569190"/>
          </a:xfrm>
          <a:prstGeom prst="rect">
            <a:avLst/>
          </a:prstGeom>
        </p:spPr>
        <p:txBody>
          <a:bodyPr vert="horz" wrap="square" lIns="0" tIns="9266" rIns="0" bIns="0" rtlCol="0">
            <a:spAutoFit/>
          </a:bodyPr>
          <a:lstStyle/>
          <a:p>
            <a:pPr marL="9266">
              <a:lnSpc>
                <a:spcPct val="100000"/>
              </a:lnSpc>
              <a:spcBef>
                <a:spcPts val="73"/>
              </a:spcBef>
            </a:pPr>
            <a:r>
              <a:rPr lang="en-US" spc="4" dirty="0"/>
              <a:t>Definition </a:t>
            </a:r>
            <a:endParaRPr spc="4" dirty="0"/>
          </a:p>
        </p:txBody>
      </p:sp>
      <p:sp>
        <p:nvSpPr>
          <p:cNvPr id="3" name="object 3"/>
          <p:cNvSpPr txBox="1"/>
          <p:nvPr/>
        </p:nvSpPr>
        <p:spPr>
          <a:xfrm>
            <a:off x="1737476" y="1019008"/>
            <a:ext cx="6189424" cy="2601348"/>
          </a:xfrm>
          <a:prstGeom prst="rect">
            <a:avLst/>
          </a:prstGeom>
        </p:spPr>
        <p:txBody>
          <a:bodyPr vert="horz" wrap="square" lIns="0" tIns="9266" rIns="0" bIns="0" rtlCol="0">
            <a:spAutoFit/>
          </a:bodyPr>
          <a:lstStyle/>
          <a:p>
            <a:pPr marL="313651" indent="-267785">
              <a:spcBef>
                <a:spcPts val="73"/>
              </a:spcBef>
              <a:buClr>
                <a:srgbClr val="CC0000"/>
              </a:buClr>
              <a:buFont typeface="Times New Roman"/>
              <a:buChar char="•"/>
              <a:tabLst>
                <a:tab pos="313651" algn="l"/>
                <a:tab pos="314115" algn="l"/>
              </a:tabLst>
            </a:pPr>
            <a:r>
              <a:rPr lang="en-US" sz="2043" dirty="0">
                <a:solidFill>
                  <a:srgbClr val="292929"/>
                </a:solidFill>
                <a:latin typeface="charter"/>
              </a:rPr>
              <a:t>A neural network with just one layer </a:t>
            </a:r>
          </a:p>
          <a:p>
            <a:pPr marL="313651" indent="-267785">
              <a:spcBef>
                <a:spcPts val="73"/>
              </a:spcBef>
              <a:buClr>
                <a:srgbClr val="CC0000"/>
              </a:buClr>
              <a:buFont typeface="Times New Roman"/>
              <a:buChar char="•"/>
              <a:tabLst>
                <a:tab pos="313651" algn="l"/>
                <a:tab pos="314115" algn="l"/>
              </a:tabLst>
            </a:pPr>
            <a:r>
              <a:rPr lang="en-US" sz="2043" dirty="0">
                <a:solidFill>
                  <a:srgbClr val="292929"/>
                </a:solidFill>
                <a:latin typeface="charter"/>
              </a:rPr>
              <a:t>A loss function (Mean Squared Error (MSE))</a:t>
            </a:r>
          </a:p>
          <a:p>
            <a:pPr marL="313651" indent="-267785">
              <a:spcBef>
                <a:spcPts val="73"/>
              </a:spcBef>
              <a:buClr>
                <a:srgbClr val="CC0000"/>
              </a:buClr>
              <a:buFont typeface="Times New Roman"/>
              <a:buChar char="•"/>
              <a:tabLst>
                <a:tab pos="313651" algn="l"/>
                <a:tab pos="314115" algn="l"/>
              </a:tabLst>
            </a:pPr>
            <a:r>
              <a:rPr lang="en-US" sz="2043" dirty="0">
                <a:solidFill>
                  <a:srgbClr val="292929"/>
                </a:solidFill>
                <a:latin typeface="charter"/>
              </a:rPr>
              <a:t>One neuron, numerous weights </a:t>
            </a:r>
            <a:r>
              <a:rPr lang="en-US" sz="2043" i="1" dirty="0">
                <a:solidFill>
                  <a:srgbClr val="292929"/>
                </a:solidFill>
                <a:latin typeface="charter"/>
              </a:rPr>
              <a:t>w₁, w₂, w₃</a:t>
            </a:r>
            <a:r>
              <a:rPr lang="en-US" sz="2043" dirty="0">
                <a:solidFill>
                  <a:srgbClr val="292929"/>
                </a:solidFill>
                <a:latin typeface="charter"/>
              </a:rPr>
              <a:t>…, a bias </a:t>
            </a:r>
            <a:r>
              <a:rPr lang="en-US" sz="2043" i="1" dirty="0">
                <a:solidFill>
                  <a:srgbClr val="292929"/>
                </a:solidFill>
                <a:latin typeface="charter"/>
              </a:rPr>
              <a:t>b</a:t>
            </a:r>
          </a:p>
          <a:p>
            <a:pPr marL="313651" indent="-267785">
              <a:spcBef>
                <a:spcPts val="73"/>
              </a:spcBef>
              <a:buClr>
                <a:srgbClr val="CC0000"/>
              </a:buClr>
              <a:buFont typeface="Times New Roman"/>
              <a:buChar char="•"/>
              <a:tabLst>
                <a:tab pos="313651" algn="l"/>
                <a:tab pos="314115" algn="l"/>
              </a:tabLst>
            </a:pPr>
            <a:r>
              <a:rPr lang="en-US" sz="2043" i="1" dirty="0">
                <a:solidFill>
                  <a:srgbClr val="292929"/>
                </a:solidFill>
                <a:latin typeface="charter"/>
              </a:rPr>
              <a:t>A</a:t>
            </a:r>
            <a:r>
              <a:rPr lang="en-US" sz="2043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sz="2043" dirty="0" err="1">
                <a:solidFill>
                  <a:srgbClr val="292929"/>
                </a:solidFill>
                <a:latin typeface="charter"/>
              </a:rPr>
              <a:t>ReLU</a:t>
            </a:r>
            <a:r>
              <a:rPr lang="en-US" sz="2043" dirty="0">
                <a:solidFill>
                  <a:srgbClr val="292929"/>
                </a:solidFill>
                <a:latin typeface="charter"/>
              </a:rPr>
              <a:t> activation</a:t>
            </a:r>
          </a:p>
          <a:p>
            <a:pPr marL="313651" indent="-267785">
              <a:spcBef>
                <a:spcPts val="73"/>
              </a:spcBef>
              <a:buClr>
                <a:srgbClr val="CC0000"/>
              </a:buClr>
              <a:buFont typeface="Times New Roman"/>
              <a:buChar char="•"/>
              <a:tabLst>
                <a:tab pos="313651" algn="l"/>
                <a:tab pos="314115" algn="l"/>
              </a:tabLst>
            </a:pPr>
            <a:endParaRPr lang="en-US" sz="2043" dirty="0">
              <a:solidFill>
                <a:srgbClr val="292929"/>
              </a:solidFill>
              <a:latin typeface="charter"/>
            </a:endParaRPr>
          </a:p>
          <a:p>
            <a:pPr marL="313651" indent="-267785">
              <a:spcBef>
                <a:spcPts val="73"/>
              </a:spcBef>
              <a:buClr>
                <a:srgbClr val="CC0000"/>
              </a:buClr>
              <a:buFont typeface="Times New Roman"/>
              <a:buChar char="•"/>
              <a:tabLst>
                <a:tab pos="313651" algn="l"/>
                <a:tab pos="314115" algn="l"/>
              </a:tabLst>
            </a:pPr>
            <a:endParaRPr lang="en-US" sz="2043" dirty="0">
              <a:solidFill>
                <a:srgbClr val="292929"/>
              </a:solidFill>
              <a:latin typeface="charter"/>
            </a:endParaRPr>
          </a:p>
          <a:p>
            <a:pPr marL="313651" indent="-267785">
              <a:spcBef>
                <a:spcPts val="73"/>
              </a:spcBef>
              <a:buClr>
                <a:srgbClr val="CC0000"/>
              </a:buClr>
              <a:buFont typeface="Times New Roman"/>
              <a:buChar char="•"/>
              <a:tabLst>
                <a:tab pos="313651" algn="l"/>
                <a:tab pos="314115" algn="l"/>
              </a:tabLst>
            </a:pPr>
            <a:r>
              <a:rPr lang="en-US" sz="2043" dirty="0">
                <a:solidFill>
                  <a:srgbClr val="FF0000"/>
                </a:solidFill>
                <a:latin typeface="charter"/>
              </a:rPr>
              <a:t>Knowing our network and our loss function, how can we tweak the weights and biases to minimize the loss?</a:t>
            </a:r>
            <a:endParaRPr sz="1897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7A0A-1D26-9F75-727B-34941EE59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538" y="355526"/>
            <a:ext cx="6047043" cy="763457"/>
          </a:xfrm>
        </p:spPr>
        <p:txBody>
          <a:bodyPr/>
          <a:lstStyle/>
          <a:p>
            <a:r>
              <a:rPr lang="en-US" dirty="0"/>
              <a:t>Minimize the loss Using gradient Descent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2CD7A5-70A0-D223-AE14-D55DA9EFF2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22124" y="1304134"/>
            <a:ext cx="4495515" cy="374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12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all4desktop.com/data_images/original/4244361-bird.jpg">
            <a:extLst>
              <a:ext uri="{FF2B5EF4-FFF2-40B4-BE49-F238E27FC236}">
                <a16:creationId xmlns:a16="http://schemas.microsoft.com/office/drawing/2014/main" id="{208F28E1-4633-90CE-7DC2-8603B2B15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546" y="3701609"/>
            <a:ext cx="2055574" cy="148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標題 1">
            <a:extLst>
              <a:ext uri="{FF2B5EF4-FFF2-40B4-BE49-F238E27FC236}">
                <a16:creationId xmlns:a16="http://schemas.microsoft.com/office/drawing/2014/main" id="{B5CCE8E5-B1E2-948F-C946-8258F5063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81334" y="301905"/>
            <a:ext cx="6788908" cy="1096044"/>
          </a:xfrm>
        </p:spPr>
        <p:txBody>
          <a:bodyPr/>
          <a:lstStyle/>
          <a:p>
            <a:r>
              <a:rPr lang="en-US" altLang="zh-TW" sz="2315"/>
              <a:t>Same pattern appears in different places:</a:t>
            </a:r>
            <a:br>
              <a:rPr lang="en-US" altLang="zh-TW" sz="2315"/>
            </a:br>
            <a:r>
              <a:rPr lang="en-US" altLang="zh-TW" sz="2315"/>
              <a:t>They can be compressed!</a:t>
            </a:r>
            <a:br>
              <a:rPr lang="en-US" altLang="zh-TW" sz="2315"/>
            </a:br>
            <a:r>
              <a:rPr lang="en-US" altLang="zh-TW" sz="2315">
                <a:solidFill>
                  <a:srgbClr val="FF0000"/>
                </a:solidFill>
              </a:rPr>
              <a:t>What about training a lot of such “small” detectors</a:t>
            </a:r>
            <a:br>
              <a:rPr lang="en-US" altLang="zh-TW" sz="2315">
                <a:solidFill>
                  <a:srgbClr val="FF0000"/>
                </a:solidFill>
              </a:rPr>
            </a:br>
            <a:r>
              <a:rPr lang="en-US" altLang="zh-TW" sz="2315">
                <a:solidFill>
                  <a:srgbClr val="FF0000"/>
                </a:solidFill>
              </a:rPr>
              <a:t>and each detector must “move around”.</a:t>
            </a:r>
            <a:endParaRPr lang="zh-TW" altLang="en-US" sz="2977">
              <a:solidFill>
                <a:srgbClr val="FF0000"/>
              </a:solidFill>
            </a:endParaRPr>
          </a:p>
        </p:txBody>
      </p:sp>
      <p:pic>
        <p:nvPicPr>
          <p:cNvPr id="7" name="Picture 4" descr="https://upload.wikimedia.org/wikipedia/commons/5/5e/Silverbird_in_Murchison_Falls_National_Park,_Uganda.JPG">
            <a:extLst>
              <a:ext uri="{FF2B5EF4-FFF2-40B4-BE49-F238E27FC236}">
                <a16:creationId xmlns:a16="http://schemas.microsoft.com/office/drawing/2014/main" id="{567ABD41-61F3-11FF-4560-65FCB4660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546" y="2131707"/>
            <a:ext cx="2055574" cy="137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>
            <a:extLst>
              <a:ext uri="{FF2B5EF4-FFF2-40B4-BE49-F238E27FC236}">
                <a16:creationId xmlns:a16="http://schemas.microsoft.com/office/drawing/2014/main" id="{12F7A750-33F5-D924-C377-630074C95B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90171" y="-119449"/>
            <a:ext cx="252024" cy="25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TW" altLang="en-US" sz="1488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729F381-E7B0-3E43-2B01-64F3CDE21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334" y="2371918"/>
            <a:ext cx="1778610" cy="1057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雲朵形圖說文字 9">
            <a:extLst>
              <a:ext uri="{FF2B5EF4-FFF2-40B4-BE49-F238E27FC236}">
                <a16:creationId xmlns:a16="http://schemas.microsoft.com/office/drawing/2014/main" id="{8B7DB750-2F47-501E-5ABB-E0B67164AFD3}"/>
              </a:ext>
            </a:extLst>
          </p:cNvPr>
          <p:cNvSpPr/>
          <p:nvPr/>
        </p:nvSpPr>
        <p:spPr>
          <a:xfrm>
            <a:off x="5458004" y="2005695"/>
            <a:ext cx="2731577" cy="787576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 sz="1985"/>
              <a:t>“upper-left beak”</a:t>
            </a:r>
            <a:r>
              <a:rPr lang="zh-TW" altLang="en-US" sz="1985"/>
              <a:t> </a:t>
            </a:r>
            <a:r>
              <a:rPr lang="en-US" altLang="zh-TW" sz="1985"/>
              <a:t>detector</a:t>
            </a:r>
            <a:endParaRPr lang="zh-TW" altLang="en-US" sz="1985"/>
          </a:p>
        </p:txBody>
      </p:sp>
      <p:sp>
        <p:nvSpPr>
          <p:cNvPr id="11" name="矩形 11">
            <a:extLst>
              <a:ext uri="{FF2B5EF4-FFF2-40B4-BE49-F238E27FC236}">
                <a16:creationId xmlns:a16="http://schemas.microsoft.com/office/drawing/2014/main" id="{25692972-CA75-CFFA-FB51-70C282E45CE4}"/>
              </a:ext>
            </a:extLst>
          </p:cNvPr>
          <p:cNvSpPr/>
          <p:nvPr/>
        </p:nvSpPr>
        <p:spPr>
          <a:xfrm>
            <a:off x="2327387" y="2173711"/>
            <a:ext cx="336033" cy="3137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2" name="矩形 12">
            <a:extLst>
              <a:ext uri="{FF2B5EF4-FFF2-40B4-BE49-F238E27FC236}">
                <a16:creationId xmlns:a16="http://schemas.microsoft.com/office/drawing/2014/main" id="{013AFEEE-1150-2E5F-6866-1D28E86AF573}"/>
              </a:ext>
            </a:extLst>
          </p:cNvPr>
          <p:cNvSpPr/>
          <p:nvPr/>
        </p:nvSpPr>
        <p:spPr>
          <a:xfrm>
            <a:off x="2752678" y="4129526"/>
            <a:ext cx="336033" cy="3137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pic>
        <p:nvPicPr>
          <p:cNvPr id="13" name="圖片 4">
            <a:extLst>
              <a:ext uri="{FF2B5EF4-FFF2-40B4-BE49-F238E27FC236}">
                <a16:creationId xmlns:a16="http://schemas.microsoft.com/office/drawing/2014/main" id="{D17647C7-6C51-19FE-05A1-06CCBE486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53" y="3847311"/>
            <a:ext cx="1898059" cy="131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雲朵形圖說文字 30">
            <a:extLst>
              <a:ext uri="{FF2B5EF4-FFF2-40B4-BE49-F238E27FC236}">
                <a16:creationId xmlns:a16="http://schemas.microsoft.com/office/drawing/2014/main" id="{4F4F42CF-D1EB-72EB-8C7F-93DDC46046DC}"/>
              </a:ext>
            </a:extLst>
          </p:cNvPr>
          <p:cNvSpPr/>
          <p:nvPr/>
        </p:nvSpPr>
        <p:spPr>
          <a:xfrm>
            <a:off x="5458060" y="4559018"/>
            <a:ext cx="2731639" cy="786920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zh-TW" sz="1985">
                <a:solidFill>
                  <a:srgbClr val="000000"/>
                </a:solidFill>
              </a:rPr>
              <a:t>“middle beak”</a:t>
            </a:r>
            <a:r>
              <a:rPr lang="zh-TW" altLang="en-US" sz="1985">
                <a:solidFill>
                  <a:srgbClr val="000000"/>
                </a:solidFill>
              </a:rPr>
              <a:t> </a:t>
            </a:r>
            <a:r>
              <a:rPr lang="en-US" altLang="zh-TW" sz="1985">
                <a:solidFill>
                  <a:srgbClr val="000000"/>
                </a:solidFill>
              </a:rPr>
              <a:t>detector</a:t>
            </a:r>
            <a:endParaRPr lang="zh-TW" altLang="en-US" sz="1985">
              <a:solidFill>
                <a:srgbClr val="000000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B12F097-2C1C-5311-08CF-E2069F9B6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4906" y="3339324"/>
            <a:ext cx="3024293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They can be compressed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 to the same parameters.</a:t>
            </a:r>
            <a:endParaRPr lang="zh-TW" altLang="en-US" sz="1985"/>
          </a:p>
        </p:txBody>
      </p:sp>
      <p:cxnSp>
        <p:nvCxnSpPr>
          <p:cNvPr id="17" name="直線單箭頭接點 7">
            <a:extLst>
              <a:ext uri="{FF2B5EF4-FFF2-40B4-BE49-F238E27FC236}">
                <a16:creationId xmlns:a16="http://schemas.microsoft.com/office/drawing/2014/main" id="{42AC6B6D-5E75-4D54-4D27-60B3AE4E5E10}"/>
              </a:ext>
            </a:extLst>
          </p:cNvPr>
          <p:cNvCxnSpPr/>
          <p:nvPr/>
        </p:nvCxnSpPr>
        <p:spPr>
          <a:xfrm>
            <a:off x="4936890" y="3116177"/>
            <a:ext cx="0" cy="1107857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56007" y="5183781"/>
            <a:ext cx="206160" cy="171187"/>
          </a:xfrm>
          <a:prstGeom prst="rect">
            <a:avLst/>
          </a:prstGeom>
        </p:spPr>
        <p:txBody>
          <a:bodyPr vert="horz" wrap="square" lIns="0" tIns="2780" rIns="0" bIns="0" rtlCol="0">
            <a:spAutoFit/>
          </a:bodyPr>
          <a:lstStyle/>
          <a:p>
            <a:pPr marL="27798">
              <a:spcBef>
                <a:spcPts val="22"/>
              </a:spcBef>
            </a:pPr>
            <a:fld id="{81D60167-4931-47E6-BA6A-407CBD079E47}" type="slidenum">
              <a:rPr sz="1094" dirty="0">
                <a:latin typeface="Calibri"/>
                <a:cs typeface="Calibri"/>
              </a:rPr>
              <a:pPr marL="27798">
                <a:spcBef>
                  <a:spcPts val="22"/>
                </a:spcBef>
              </a:pPr>
              <a:t>50</a:t>
            </a:fld>
            <a:endParaRPr sz="1094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3300" y="315582"/>
            <a:ext cx="8382000" cy="569190"/>
          </a:xfrm>
          <a:prstGeom prst="rect">
            <a:avLst/>
          </a:prstGeom>
        </p:spPr>
        <p:txBody>
          <a:bodyPr vert="horz" wrap="square" lIns="0" tIns="9266" rIns="0" bIns="0" rtlCol="0">
            <a:spAutoFit/>
          </a:bodyPr>
          <a:lstStyle/>
          <a:p>
            <a:pPr marL="9266">
              <a:lnSpc>
                <a:spcPct val="100000"/>
              </a:lnSpc>
              <a:spcBef>
                <a:spcPts val="73"/>
              </a:spcBef>
            </a:pPr>
            <a:r>
              <a:rPr lang="en-US" spc="4" dirty="0"/>
              <a:t>1- What is the Loss (cost) Function …(MSE) </a:t>
            </a:r>
            <a:endParaRPr spc="4" dirty="0"/>
          </a:p>
        </p:txBody>
      </p:sp>
      <p:sp>
        <p:nvSpPr>
          <p:cNvPr id="3" name="object 3"/>
          <p:cNvSpPr txBox="1"/>
          <p:nvPr/>
        </p:nvSpPr>
        <p:spPr>
          <a:xfrm>
            <a:off x="1737476" y="1019008"/>
            <a:ext cx="6189424" cy="638118"/>
          </a:xfrm>
          <a:prstGeom prst="rect">
            <a:avLst/>
          </a:prstGeom>
        </p:spPr>
        <p:txBody>
          <a:bodyPr vert="horz" wrap="square" lIns="0" tIns="9266" rIns="0" bIns="0" rtlCol="0">
            <a:spAutoFit/>
          </a:bodyPr>
          <a:lstStyle/>
          <a:p>
            <a:pPr marL="313651" indent="-267785">
              <a:spcBef>
                <a:spcPts val="73"/>
              </a:spcBef>
              <a:buClr>
                <a:srgbClr val="CC0000"/>
              </a:buClr>
              <a:buFont typeface="Times New Roman"/>
              <a:buChar char="•"/>
              <a:tabLst>
                <a:tab pos="313651" algn="l"/>
                <a:tab pos="314115" algn="l"/>
              </a:tabLst>
            </a:pPr>
            <a:r>
              <a:rPr lang="en-US" sz="2043" dirty="0">
                <a:solidFill>
                  <a:srgbClr val="292929"/>
                </a:solidFill>
                <a:latin typeface="charter"/>
              </a:rPr>
              <a:t>MSE squares the difference between every network output (o) and true label (y), and takes the average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2885D-A02B-A462-3588-92A9C3A5E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97" y="1990947"/>
            <a:ext cx="6483607" cy="168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61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56007" y="5183781"/>
            <a:ext cx="206160" cy="171187"/>
          </a:xfrm>
          <a:prstGeom prst="rect">
            <a:avLst/>
          </a:prstGeom>
        </p:spPr>
        <p:txBody>
          <a:bodyPr vert="horz" wrap="square" lIns="0" tIns="2780" rIns="0" bIns="0" rtlCol="0">
            <a:spAutoFit/>
          </a:bodyPr>
          <a:lstStyle/>
          <a:p>
            <a:pPr marL="27798">
              <a:spcBef>
                <a:spcPts val="22"/>
              </a:spcBef>
            </a:pPr>
            <a:fld id="{81D60167-4931-47E6-BA6A-407CBD079E47}" type="slidenum">
              <a:rPr sz="1094" dirty="0">
                <a:latin typeface="Calibri"/>
                <a:cs typeface="Calibri"/>
              </a:rPr>
              <a:pPr marL="27798">
                <a:spcBef>
                  <a:spcPts val="22"/>
                </a:spcBef>
              </a:pPr>
              <a:t>51</a:t>
            </a:fld>
            <a:endParaRPr sz="1094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700" y="355527"/>
            <a:ext cx="8610599" cy="569190"/>
          </a:xfrm>
          <a:prstGeom prst="rect">
            <a:avLst/>
          </a:prstGeom>
        </p:spPr>
        <p:txBody>
          <a:bodyPr vert="horz" wrap="square" lIns="0" tIns="9266" rIns="0" bIns="0" rtlCol="0">
            <a:spAutoFit/>
          </a:bodyPr>
          <a:lstStyle/>
          <a:p>
            <a:pPr marL="9266">
              <a:lnSpc>
                <a:spcPct val="100000"/>
              </a:lnSpc>
              <a:spcBef>
                <a:spcPts val="73"/>
              </a:spcBef>
            </a:pPr>
            <a:r>
              <a:rPr lang="en-US" spc="4" dirty="0"/>
              <a:t>2- What is the activation function used? </a:t>
            </a:r>
            <a:endParaRPr spc="4" dirty="0"/>
          </a:p>
        </p:txBody>
      </p:sp>
      <p:sp>
        <p:nvSpPr>
          <p:cNvPr id="3" name="object 3"/>
          <p:cNvSpPr txBox="1"/>
          <p:nvPr/>
        </p:nvSpPr>
        <p:spPr>
          <a:xfrm>
            <a:off x="1737476" y="1019008"/>
            <a:ext cx="6189424" cy="1606910"/>
          </a:xfrm>
          <a:prstGeom prst="rect">
            <a:avLst/>
          </a:prstGeom>
        </p:spPr>
        <p:txBody>
          <a:bodyPr vert="horz" wrap="square" lIns="0" tIns="9266" rIns="0" bIns="0" rtlCol="0">
            <a:spAutoFit/>
          </a:bodyPr>
          <a:lstStyle/>
          <a:p>
            <a:pPr marL="313651" indent="-267785">
              <a:spcBef>
                <a:spcPts val="73"/>
              </a:spcBef>
              <a:buClr>
                <a:srgbClr val="CC0000"/>
              </a:buClr>
              <a:buFont typeface="Times New Roman"/>
              <a:buChar char="•"/>
              <a:tabLst>
                <a:tab pos="313651" algn="l"/>
                <a:tab pos="314115" algn="l"/>
              </a:tabLst>
            </a:pPr>
            <a:r>
              <a:rPr lang="en-US" sz="2043" dirty="0">
                <a:solidFill>
                  <a:srgbClr val="292929"/>
                </a:solidFill>
                <a:latin typeface="charter"/>
              </a:rPr>
              <a:t>A </a:t>
            </a:r>
            <a:r>
              <a:rPr lang="en-US" sz="2043" dirty="0" err="1">
                <a:solidFill>
                  <a:srgbClr val="292929"/>
                </a:solidFill>
                <a:latin typeface="charter"/>
              </a:rPr>
              <a:t>ReLU</a:t>
            </a:r>
            <a:r>
              <a:rPr lang="en-US" sz="2043" dirty="0">
                <a:solidFill>
                  <a:srgbClr val="292929"/>
                </a:solidFill>
                <a:latin typeface="charter"/>
              </a:rPr>
              <a:t> is simply a function that converts any negative values to 0. Let’s rename that as the </a:t>
            </a:r>
            <a:r>
              <a:rPr lang="en-US" sz="2043" i="1" dirty="0">
                <a:solidFill>
                  <a:srgbClr val="292929"/>
                </a:solidFill>
                <a:latin typeface="charter"/>
              </a:rPr>
              <a:t>max(0,z)</a:t>
            </a:r>
            <a:r>
              <a:rPr lang="en-US" sz="2043" dirty="0">
                <a:solidFill>
                  <a:srgbClr val="292929"/>
                </a:solidFill>
                <a:latin typeface="charter"/>
              </a:rPr>
              <a:t> function, which returns z if z is positive and 0 if z is negative.</a:t>
            </a:r>
          </a:p>
          <a:p>
            <a:pPr marL="313651" indent="-267785">
              <a:spcBef>
                <a:spcPts val="73"/>
              </a:spcBef>
              <a:buClr>
                <a:srgbClr val="CC0000"/>
              </a:buClr>
              <a:buFont typeface="Times New Roman"/>
              <a:buChar char="•"/>
              <a:tabLst>
                <a:tab pos="313651" algn="l"/>
                <a:tab pos="314115" algn="l"/>
              </a:tabLst>
            </a:pPr>
            <a:r>
              <a:rPr lang="en-US" sz="2043" i="1" dirty="0">
                <a:solidFill>
                  <a:srgbClr val="292929"/>
                </a:solidFill>
                <a:latin typeface="charter"/>
              </a:rPr>
              <a:t>activation(</a:t>
            </a:r>
            <a:r>
              <a:rPr lang="en-US" sz="2043" b="1" i="1" dirty="0">
                <a:solidFill>
                  <a:srgbClr val="292929"/>
                </a:solidFill>
                <a:latin typeface="charter"/>
              </a:rPr>
              <a:t>x</a:t>
            </a:r>
            <a:r>
              <a:rPr lang="en-US" sz="2043" i="1" dirty="0">
                <a:solidFill>
                  <a:srgbClr val="292929"/>
                </a:solidFill>
                <a:latin typeface="charter"/>
              </a:rPr>
              <a:t>) = max(</a:t>
            </a:r>
            <a:r>
              <a:rPr lang="en-US" sz="2043" dirty="0">
                <a:solidFill>
                  <a:srgbClr val="292929"/>
                </a:solidFill>
                <a:latin typeface="charter"/>
              </a:rPr>
              <a:t>0, </a:t>
            </a:r>
            <a:r>
              <a:rPr lang="en-US" sz="2043" b="1" dirty="0">
                <a:solidFill>
                  <a:srgbClr val="292929"/>
                </a:solidFill>
                <a:latin typeface="charter"/>
              </a:rPr>
              <a:t>w</a:t>
            </a:r>
            <a:r>
              <a:rPr lang="en-US" sz="2043" dirty="0">
                <a:solidFill>
                  <a:srgbClr val="292929"/>
                </a:solidFill>
                <a:latin typeface="charter"/>
              </a:rPr>
              <a:t> ∙ </a:t>
            </a:r>
            <a:r>
              <a:rPr lang="en-US" sz="2043" b="1" dirty="0">
                <a:solidFill>
                  <a:srgbClr val="292929"/>
                </a:solidFill>
                <a:latin typeface="charter"/>
              </a:rPr>
              <a:t>x</a:t>
            </a:r>
            <a:r>
              <a:rPr lang="en-US" sz="2043" dirty="0">
                <a:solidFill>
                  <a:srgbClr val="292929"/>
                </a:solidFill>
                <a:latin typeface="charter"/>
              </a:rPr>
              <a:t> + </a:t>
            </a:r>
            <a:r>
              <a:rPr lang="en-US" sz="2043" i="1" dirty="0">
                <a:solidFill>
                  <a:srgbClr val="292929"/>
                </a:solidFill>
                <a:latin typeface="charter"/>
              </a:rPr>
              <a:t>b)</a:t>
            </a:r>
            <a:endParaRPr lang="en-US" sz="2043" dirty="0">
              <a:solidFill>
                <a:srgbClr val="292929"/>
              </a:solidFill>
              <a:latin typeface="charter"/>
            </a:endParaRPr>
          </a:p>
          <a:p>
            <a:pPr marL="313651" indent="-267785">
              <a:spcBef>
                <a:spcPts val="73"/>
              </a:spcBef>
              <a:buClr>
                <a:srgbClr val="CC0000"/>
              </a:buClr>
              <a:buFont typeface="Times New Roman"/>
              <a:buChar char="•"/>
              <a:tabLst>
                <a:tab pos="313651" algn="l"/>
                <a:tab pos="314115" algn="l"/>
              </a:tabLst>
            </a:pPr>
            <a:r>
              <a:rPr lang="en-US" sz="2043" i="1" dirty="0">
                <a:solidFill>
                  <a:srgbClr val="FF0000"/>
                </a:solidFill>
                <a:latin typeface="charter"/>
              </a:rPr>
              <a:t>activation(</a:t>
            </a:r>
            <a:r>
              <a:rPr lang="en-US" sz="2043" b="1" i="1" dirty="0">
                <a:solidFill>
                  <a:srgbClr val="FF0000"/>
                </a:solidFill>
                <a:latin typeface="charter"/>
              </a:rPr>
              <a:t>z</a:t>
            </a:r>
            <a:r>
              <a:rPr lang="en-US" sz="2043" i="1" dirty="0">
                <a:solidFill>
                  <a:srgbClr val="FF0000"/>
                </a:solidFill>
                <a:latin typeface="charter"/>
              </a:rPr>
              <a:t>) = max(</a:t>
            </a:r>
            <a:r>
              <a:rPr lang="en-US" sz="2043" dirty="0">
                <a:solidFill>
                  <a:srgbClr val="FF0000"/>
                </a:solidFill>
                <a:latin typeface="charter"/>
              </a:rPr>
              <a:t>0, </a:t>
            </a:r>
            <a:r>
              <a:rPr lang="en-US" sz="2043" b="1" dirty="0">
                <a:solidFill>
                  <a:srgbClr val="FF0000"/>
                </a:solidFill>
                <a:latin typeface="charter"/>
              </a:rPr>
              <a:t>z</a:t>
            </a:r>
            <a:r>
              <a:rPr lang="en-US" sz="2043" i="1" dirty="0">
                <a:solidFill>
                  <a:srgbClr val="FF0000"/>
                </a:solidFill>
                <a:latin typeface="charter"/>
              </a:rPr>
              <a:t>)</a:t>
            </a:r>
            <a:endParaRPr lang="en-US" sz="2043" dirty="0">
              <a:solidFill>
                <a:srgbClr val="FF0000"/>
              </a:solidFill>
              <a:latin typeface="char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B334C-CD22-5625-4BB8-030FECB7E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12" y="2643821"/>
            <a:ext cx="4562152" cy="282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286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56007" y="5183781"/>
            <a:ext cx="206160" cy="171187"/>
          </a:xfrm>
          <a:prstGeom prst="rect">
            <a:avLst/>
          </a:prstGeom>
        </p:spPr>
        <p:txBody>
          <a:bodyPr vert="horz" wrap="square" lIns="0" tIns="2780" rIns="0" bIns="0" rtlCol="0">
            <a:spAutoFit/>
          </a:bodyPr>
          <a:lstStyle/>
          <a:p>
            <a:pPr marL="27798">
              <a:spcBef>
                <a:spcPts val="22"/>
              </a:spcBef>
            </a:pPr>
            <a:fld id="{81D60167-4931-47E6-BA6A-407CBD079E47}" type="slidenum">
              <a:rPr sz="1094" dirty="0">
                <a:latin typeface="Calibri"/>
                <a:cs typeface="Calibri"/>
              </a:rPr>
              <a:pPr marL="27798">
                <a:spcBef>
                  <a:spcPts val="22"/>
                </a:spcBef>
              </a:pPr>
              <a:t>52</a:t>
            </a:fld>
            <a:endParaRPr sz="1094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4538" y="355527"/>
            <a:ext cx="5935856" cy="569190"/>
          </a:xfrm>
          <a:prstGeom prst="rect">
            <a:avLst/>
          </a:prstGeom>
        </p:spPr>
        <p:txBody>
          <a:bodyPr vert="horz" wrap="square" lIns="0" tIns="9266" rIns="0" bIns="0" rtlCol="0">
            <a:spAutoFit/>
          </a:bodyPr>
          <a:lstStyle/>
          <a:p>
            <a:pPr marL="9266">
              <a:lnSpc>
                <a:spcPct val="100000"/>
              </a:lnSpc>
              <a:spcBef>
                <a:spcPts val="73"/>
              </a:spcBef>
            </a:pPr>
            <a:r>
              <a:rPr lang="en-US" spc="4" dirty="0">
                <a:sym typeface="Wingdings" panose="05000000000000000000" pitchFamily="2" charset="2"/>
              </a:rPr>
              <a:t>T</a:t>
            </a:r>
            <a:r>
              <a:rPr lang="en-US" spc="4" dirty="0"/>
              <a:t>he loss function</a:t>
            </a:r>
            <a:endParaRPr spc="4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C9938A-1F8E-3270-F101-940898DDF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502" y="1419657"/>
            <a:ext cx="6671235" cy="102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C75D72-6E31-3DA2-B0DB-295DFAB25346}"/>
              </a:ext>
            </a:extLst>
          </p:cNvPr>
          <p:cNvSpPr txBox="1"/>
          <p:nvPr/>
        </p:nvSpPr>
        <p:spPr>
          <a:xfrm>
            <a:off x="3040530" y="3849502"/>
            <a:ext cx="3669179" cy="855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81" b="1" spc="4" dirty="0">
                <a:solidFill>
                  <a:srgbClr val="FF0000"/>
                </a:solidFill>
                <a:latin typeface="Calibri"/>
                <a:ea typeface="+mj-ea"/>
                <a:cs typeface="Calibri"/>
              </a:rPr>
              <a:t>What is the slope of the loss function?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D91343-8008-A326-E00B-CE70E009E129}"/>
              </a:ext>
            </a:extLst>
          </p:cNvPr>
          <p:cNvSpPr txBox="1"/>
          <p:nvPr/>
        </p:nvSpPr>
        <p:spPr>
          <a:xfrm>
            <a:off x="1650689" y="2876469"/>
            <a:ext cx="2226315" cy="294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13" dirty="0"/>
              <a:t>Capital X (is a vector of input) </a:t>
            </a:r>
          </a:p>
        </p:txBody>
      </p:sp>
    </p:spTree>
    <p:extLst>
      <p:ext uri="{BB962C8B-B14F-4D97-AF65-F5344CB8AC3E}">
        <p14:creationId xmlns:p14="http://schemas.microsoft.com/office/powerpoint/2010/main" val="27889300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56007" y="5183781"/>
            <a:ext cx="206160" cy="171187"/>
          </a:xfrm>
          <a:prstGeom prst="rect">
            <a:avLst/>
          </a:prstGeom>
        </p:spPr>
        <p:txBody>
          <a:bodyPr vert="horz" wrap="square" lIns="0" tIns="2780" rIns="0" bIns="0" rtlCol="0">
            <a:spAutoFit/>
          </a:bodyPr>
          <a:lstStyle/>
          <a:p>
            <a:pPr marL="27798">
              <a:spcBef>
                <a:spcPts val="22"/>
              </a:spcBef>
            </a:pPr>
            <a:fld id="{81D60167-4931-47E6-BA6A-407CBD079E47}" type="slidenum">
              <a:rPr sz="1094" dirty="0">
                <a:latin typeface="Calibri"/>
                <a:cs typeface="Calibri"/>
              </a:rPr>
              <a:pPr marL="27798">
                <a:spcBef>
                  <a:spcPts val="22"/>
                </a:spcBef>
              </a:pPr>
              <a:t>53</a:t>
            </a:fld>
            <a:endParaRPr sz="1094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9000" y="280644"/>
            <a:ext cx="8305800" cy="569190"/>
          </a:xfrm>
          <a:prstGeom prst="rect">
            <a:avLst/>
          </a:prstGeom>
        </p:spPr>
        <p:txBody>
          <a:bodyPr vert="horz" wrap="square" lIns="0" tIns="9266" rIns="0" bIns="0" rtlCol="0">
            <a:spAutoFit/>
          </a:bodyPr>
          <a:lstStyle/>
          <a:p>
            <a:pPr marL="9266">
              <a:lnSpc>
                <a:spcPct val="100000"/>
              </a:lnSpc>
              <a:spcBef>
                <a:spcPts val="73"/>
              </a:spcBef>
            </a:pPr>
            <a:r>
              <a:rPr lang="en-US" spc="4" dirty="0"/>
              <a:t>Slope is the derivative of the loss function </a:t>
            </a:r>
            <a:endParaRPr spc="4" dirty="0"/>
          </a:p>
        </p:txBody>
      </p:sp>
      <p:sp>
        <p:nvSpPr>
          <p:cNvPr id="3" name="object 3"/>
          <p:cNvSpPr txBox="1"/>
          <p:nvPr/>
        </p:nvSpPr>
        <p:spPr>
          <a:xfrm>
            <a:off x="1737476" y="1019008"/>
            <a:ext cx="6189424" cy="1282910"/>
          </a:xfrm>
          <a:prstGeom prst="rect">
            <a:avLst/>
          </a:prstGeom>
        </p:spPr>
        <p:txBody>
          <a:bodyPr vert="horz" wrap="square" lIns="0" tIns="9266" rIns="0" bIns="0" rtlCol="0">
            <a:spAutoFit/>
          </a:bodyPr>
          <a:lstStyle/>
          <a:p>
            <a:pPr marL="313651" indent="-267785">
              <a:spcBef>
                <a:spcPts val="73"/>
              </a:spcBef>
              <a:buClr>
                <a:srgbClr val="CC0000"/>
              </a:buClr>
              <a:buFont typeface="Times New Roman"/>
              <a:buChar char="•"/>
              <a:tabLst>
                <a:tab pos="313651" algn="l"/>
                <a:tab pos="314115" algn="l"/>
              </a:tabLst>
            </a:pPr>
            <a:r>
              <a:rPr lang="en-US" sz="2043" dirty="0">
                <a:solidFill>
                  <a:srgbClr val="292929"/>
                </a:solidFill>
                <a:latin typeface="charter"/>
              </a:rPr>
              <a:t>With respect to  weights </a:t>
            </a:r>
            <a:r>
              <a:rPr lang="en-US" sz="2043" i="1" dirty="0">
                <a:solidFill>
                  <a:srgbClr val="292929"/>
                </a:solidFill>
                <a:latin typeface="charter"/>
              </a:rPr>
              <a:t>w₁, w₂, w₃</a:t>
            </a:r>
            <a:r>
              <a:rPr lang="en-US" sz="2043" dirty="0">
                <a:solidFill>
                  <a:srgbClr val="292929"/>
                </a:solidFill>
                <a:latin typeface="charter"/>
              </a:rPr>
              <a:t>…, and bias </a:t>
            </a:r>
            <a:r>
              <a:rPr lang="en-US" sz="2043" i="1" dirty="0">
                <a:solidFill>
                  <a:srgbClr val="292929"/>
                </a:solidFill>
                <a:latin typeface="charter"/>
              </a:rPr>
              <a:t>b</a:t>
            </a:r>
          </a:p>
          <a:p>
            <a:pPr marL="313651" indent="-267785">
              <a:spcBef>
                <a:spcPts val="73"/>
              </a:spcBef>
              <a:buClr>
                <a:srgbClr val="CC0000"/>
              </a:buClr>
              <a:buFont typeface="Times New Roman"/>
              <a:buChar char="•"/>
              <a:tabLst>
                <a:tab pos="313651" algn="l"/>
                <a:tab pos="314115" algn="l"/>
              </a:tabLst>
            </a:pPr>
            <a:endParaRPr lang="en-US" sz="2043" dirty="0">
              <a:solidFill>
                <a:srgbClr val="292929"/>
              </a:solidFill>
              <a:latin typeface="charter"/>
            </a:endParaRPr>
          </a:p>
          <a:p>
            <a:pPr marL="313651" indent="-267785">
              <a:spcBef>
                <a:spcPts val="73"/>
              </a:spcBef>
              <a:buClr>
                <a:srgbClr val="CC0000"/>
              </a:buClr>
              <a:buFont typeface="Times New Roman"/>
              <a:buChar char="•"/>
              <a:tabLst>
                <a:tab pos="313651" algn="l"/>
                <a:tab pos="314115" algn="l"/>
              </a:tabLst>
            </a:pPr>
            <a:r>
              <a:rPr lang="en-US" sz="2043" dirty="0">
                <a:solidFill>
                  <a:srgbClr val="292929"/>
                </a:solidFill>
                <a:latin typeface="charter"/>
              </a:rPr>
              <a:t>Partial derivative  example for </a:t>
            </a:r>
            <a:r>
              <a:rPr lang="en-US" sz="2043" i="1" dirty="0">
                <a:solidFill>
                  <a:srgbClr val="292929"/>
                </a:solidFill>
                <a:latin typeface="charter"/>
              </a:rPr>
              <a:t>f(</a:t>
            </a:r>
            <a:r>
              <a:rPr lang="en-US" sz="2043" i="1" dirty="0" err="1">
                <a:solidFill>
                  <a:srgbClr val="292929"/>
                </a:solidFill>
                <a:latin typeface="charter"/>
              </a:rPr>
              <a:t>x,y</a:t>
            </a:r>
            <a:r>
              <a:rPr lang="en-US" sz="2043" i="1" dirty="0">
                <a:solidFill>
                  <a:srgbClr val="292929"/>
                </a:solidFill>
                <a:latin typeface="charter"/>
              </a:rPr>
              <a:t>) = 3x²y</a:t>
            </a:r>
            <a:r>
              <a:rPr lang="en-US" sz="2043" dirty="0">
                <a:solidFill>
                  <a:srgbClr val="292929"/>
                </a:solidFill>
                <a:latin typeface="charter"/>
              </a:rPr>
              <a:t>.</a:t>
            </a:r>
          </a:p>
          <a:p>
            <a:pPr marL="313651" indent="-267785">
              <a:spcBef>
                <a:spcPts val="73"/>
              </a:spcBef>
              <a:buClr>
                <a:srgbClr val="CC0000"/>
              </a:buClr>
              <a:buFont typeface="Times New Roman"/>
              <a:buChar char="•"/>
              <a:tabLst>
                <a:tab pos="313651" algn="l"/>
                <a:tab pos="314115" algn="l"/>
              </a:tabLst>
            </a:pPr>
            <a:endParaRPr sz="1897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8F962-7034-59F4-FC7D-825740AF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67" y="2315333"/>
            <a:ext cx="5614956" cy="820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30B284-9792-49A7-BFCB-0EC0F8E6E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777" y="3485045"/>
            <a:ext cx="5781737" cy="86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956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56007" y="5183781"/>
            <a:ext cx="206160" cy="171187"/>
          </a:xfrm>
          <a:prstGeom prst="rect">
            <a:avLst/>
          </a:prstGeom>
        </p:spPr>
        <p:txBody>
          <a:bodyPr vert="horz" wrap="square" lIns="0" tIns="2780" rIns="0" bIns="0" rtlCol="0">
            <a:spAutoFit/>
          </a:bodyPr>
          <a:lstStyle/>
          <a:p>
            <a:pPr marL="27798" defTabSz="667146">
              <a:spcBef>
                <a:spcPts val="22"/>
              </a:spcBef>
              <a:defRPr/>
            </a:pPr>
            <a:fld id="{81D60167-4931-47E6-BA6A-407CBD079E47}" type="slidenum">
              <a:rPr sz="1094" dirty="0">
                <a:solidFill>
                  <a:prstClr val="black"/>
                </a:solidFill>
                <a:latin typeface="Calibri"/>
                <a:cs typeface="Calibri"/>
              </a:rPr>
              <a:pPr marL="27798" defTabSz="667146">
                <a:spcBef>
                  <a:spcPts val="22"/>
                </a:spcBef>
                <a:defRPr/>
              </a:pPr>
              <a:t>54</a:t>
            </a:fld>
            <a:endParaRPr sz="109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7100" y="355527"/>
            <a:ext cx="7619999" cy="569190"/>
          </a:xfrm>
          <a:prstGeom prst="rect">
            <a:avLst/>
          </a:prstGeom>
        </p:spPr>
        <p:txBody>
          <a:bodyPr vert="horz" wrap="square" lIns="0" tIns="9266" rIns="0" bIns="0" rtlCol="0">
            <a:spAutoFit/>
          </a:bodyPr>
          <a:lstStyle/>
          <a:p>
            <a:pPr marL="9266">
              <a:lnSpc>
                <a:spcPct val="100000"/>
              </a:lnSpc>
              <a:spcBef>
                <a:spcPts val="73"/>
              </a:spcBef>
            </a:pPr>
            <a:r>
              <a:rPr lang="en-US" spc="4" dirty="0"/>
              <a:t>The gradient of the function f(</a:t>
            </a:r>
            <a:r>
              <a:rPr lang="en-US" spc="4" dirty="0" err="1"/>
              <a:t>x,y</a:t>
            </a:r>
            <a:r>
              <a:rPr lang="en-US" spc="4" dirty="0"/>
              <a:t>) = 3x²y</a:t>
            </a:r>
            <a:endParaRPr spc="4" dirty="0"/>
          </a:p>
        </p:txBody>
      </p:sp>
      <p:sp>
        <p:nvSpPr>
          <p:cNvPr id="3" name="object 3"/>
          <p:cNvSpPr txBox="1"/>
          <p:nvPr/>
        </p:nvSpPr>
        <p:spPr>
          <a:xfrm>
            <a:off x="1737476" y="1019008"/>
            <a:ext cx="6189424" cy="875491"/>
          </a:xfrm>
          <a:prstGeom prst="rect">
            <a:avLst/>
          </a:prstGeom>
        </p:spPr>
        <p:txBody>
          <a:bodyPr vert="horz" wrap="square" lIns="0" tIns="9266" rIns="0" bIns="0" rtlCol="0">
            <a:spAutoFit/>
          </a:bodyPr>
          <a:lstStyle/>
          <a:p>
            <a:pPr marL="313651" indent="-267785" defTabSz="667146">
              <a:spcBef>
                <a:spcPts val="73"/>
              </a:spcBef>
              <a:buClr>
                <a:srgbClr val="CC0000"/>
              </a:buClr>
              <a:buFont typeface="Times New Roman"/>
              <a:buChar char="•"/>
              <a:tabLst>
                <a:tab pos="313651" algn="l"/>
                <a:tab pos="314115" algn="l"/>
              </a:tabLst>
              <a:defRPr/>
            </a:pPr>
            <a:r>
              <a:rPr lang="en-US" sz="3502" i="1" dirty="0">
                <a:solidFill>
                  <a:srgbClr val="292929"/>
                </a:solidFill>
                <a:latin typeface="charter"/>
              </a:rPr>
              <a:t> </a:t>
            </a:r>
            <a:r>
              <a:rPr lang="en-US" sz="2043" dirty="0">
                <a:solidFill>
                  <a:srgbClr val="FF0000"/>
                </a:solidFill>
                <a:latin typeface="charter"/>
              </a:rPr>
              <a:t>is a horizontal vector, composed of the two partials: </a:t>
            </a:r>
          </a:p>
          <a:p>
            <a:pPr marL="45866" defTabSz="667146">
              <a:spcBef>
                <a:spcPts val="73"/>
              </a:spcBef>
              <a:buClr>
                <a:srgbClr val="CC0000"/>
              </a:buClr>
              <a:tabLst>
                <a:tab pos="313651" algn="l"/>
                <a:tab pos="314115" algn="l"/>
              </a:tabLst>
              <a:defRPr/>
            </a:pPr>
            <a:endParaRPr lang="en-US" sz="2043" dirty="0">
              <a:solidFill>
                <a:srgbClr val="292929"/>
              </a:solidFill>
              <a:latin typeface="char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579D6-F6B8-DFCA-D8F4-BE108166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539" y="2277531"/>
            <a:ext cx="6441912" cy="9172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33E24-0612-B3C1-CD85-7CBBC236961D}"/>
              </a:ext>
            </a:extLst>
          </p:cNvPr>
          <p:cNvSpPr txBox="1"/>
          <p:nvPr/>
        </p:nvSpPr>
        <p:spPr>
          <a:xfrm>
            <a:off x="2484593" y="3653510"/>
            <a:ext cx="3669179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solidFill>
                  <a:srgbClr val="292929"/>
                </a:solidFill>
                <a:latin typeface="charter"/>
              </a:rPr>
              <a:t>the gradient of the function in the x-direction,</a:t>
            </a:r>
            <a:endParaRPr lang="en-US" sz="131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56D99-E83C-8C84-22E2-36C489812222}"/>
              </a:ext>
            </a:extLst>
          </p:cNvPr>
          <p:cNvSpPr txBox="1"/>
          <p:nvPr/>
        </p:nvSpPr>
        <p:spPr>
          <a:xfrm>
            <a:off x="4374777" y="4282553"/>
            <a:ext cx="3669179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solidFill>
                  <a:srgbClr val="292929"/>
                </a:solidFill>
                <a:latin typeface="charter"/>
              </a:rPr>
              <a:t>the gradient of the function in the y-direction,</a:t>
            </a:r>
            <a:endParaRPr lang="en-US" sz="1313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3B218C-7513-3A02-43E7-07AAB1749C43}"/>
              </a:ext>
            </a:extLst>
          </p:cNvPr>
          <p:cNvCxnSpPr/>
          <p:nvPr/>
        </p:nvCxnSpPr>
        <p:spPr>
          <a:xfrm flipV="1">
            <a:off x="3429685" y="3113243"/>
            <a:ext cx="500343" cy="444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F6A286-31A1-9961-5F00-E6888A124B60}"/>
              </a:ext>
            </a:extLst>
          </p:cNvPr>
          <p:cNvCxnSpPr/>
          <p:nvPr/>
        </p:nvCxnSpPr>
        <p:spPr>
          <a:xfrm flipH="1" flipV="1">
            <a:off x="5931398" y="3251341"/>
            <a:ext cx="611530" cy="91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3139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296E2-74F9-7C2C-4BD7-4A76C226E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374" y="1278654"/>
            <a:ext cx="4619366" cy="1347277"/>
          </a:xfrm>
        </p:spPr>
        <p:txBody>
          <a:bodyPr/>
          <a:lstStyle/>
          <a:p>
            <a:r>
              <a:rPr lang="en-US" sz="2918" dirty="0">
                <a:solidFill>
                  <a:srgbClr val="FF0000"/>
                </a:solidFill>
                <a:latin typeface="charter"/>
                <a:ea typeface="+mn-ea"/>
                <a:cs typeface="+mn-cs"/>
              </a:rPr>
              <a:t>How can we compute the partial derivatives of vector equations?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E7A65-5AB0-8A59-358C-C98829E00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812" y="2946462"/>
            <a:ext cx="6004112" cy="92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306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56007" y="5183781"/>
            <a:ext cx="206160" cy="171187"/>
          </a:xfrm>
          <a:prstGeom prst="rect">
            <a:avLst/>
          </a:prstGeom>
        </p:spPr>
        <p:txBody>
          <a:bodyPr vert="horz" wrap="square" lIns="0" tIns="2780" rIns="0" bIns="0" rtlCol="0">
            <a:spAutoFit/>
          </a:bodyPr>
          <a:lstStyle/>
          <a:p>
            <a:pPr marL="27798" defTabSz="667146">
              <a:spcBef>
                <a:spcPts val="22"/>
              </a:spcBef>
              <a:defRPr/>
            </a:pPr>
            <a:fld id="{81D60167-4931-47E6-BA6A-407CBD079E47}" type="slidenum">
              <a:rPr sz="1094" dirty="0">
                <a:solidFill>
                  <a:prstClr val="black"/>
                </a:solidFill>
                <a:latin typeface="Calibri"/>
                <a:cs typeface="Calibri"/>
              </a:rPr>
              <a:pPr marL="27798" defTabSz="667146">
                <a:spcBef>
                  <a:spcPts val="22"/>
                </a:spcBef>
                <a:defRPr/>
              </a:pPr>
              <a:t>56</a:t>
            </a:fld>
            <a:endParaRPr sz="1094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7388" y="248734"/>
            <a:ext cx="8229599" cy="569190"/>
          </a:xfrm>
          <a:prstGeom prst="rect">
            <a:avLst/>
          </a:prstGeom>
        </p:spPr>
        <p:txBody>
          <a:bodyPr vert="horz" wrap="square" lIns="0" tIns="9266" rIns="0" bIns="0" rtlCol="0">
            <a:spAutoFit/>
          </a:bodyPr>
          <a:lstStyle/>
          <a:p>
            <a:pPr marL="9266">
              <a:lnSpc>
                <a:spcPct val="100000"/>
              </a:lnSpc>
              <a:spcBef>
                <a:spcPts val="73"/>
              </a:spcBef>
            </a:pPr>
            <a:r>
              <a:rPr lang="en-US" spc="4" dirty="0"/>
              <a:t>The gradient of the function g(</a:t>
            </a:r>
            <a:r>
              <a:rPr lang="en-US" spc="4" dirty="0" err="1"/>
              <a:t>x,y</a:t>
            </a:r>
            <a:r>
              <a:rPr lang="en-US" spc="4" dirty="0"/>
              <a:t>) = 2x+y⁸</a:t>
            </a:r>
            <a:endParaRPr spc="4" dirty="0"/>
          </a:p>
        </p:txBody>
      </p:sp>
      <p:sp>
        <p:nvSpPr>
          <p:cNvPr id="3" name="object 3"/>
          <p:cNvSpPr txBox="1"/>
          <p:nvPr/>
        </p:nvSpPr>
        <p:spPr>
          <a:xfrm>
            <a:off x="1737476" y="1019008"/>
            <a:ext cx="6189424" cy="875491"/>
          </a:xfrm>
          <a:prstGeom prst="rect">
            <a:avLst/>
          </a:prstGeom>
        </p:spPr>
        <p:txBody>
          <a:bodyPr vert="horz" wrap="square" lIns="0" tIns="9266" rIns="0" bIns="0" rtlCol="0">
            <a:spAutoFit/>
          </a:bodyPr>
          <a:lstStyle/>
          <a:p>
            <a:pPr marL="313651" indent="-267785" defTabSz="667146">
              <a:spcBef>
                <a:spcPts val="73"/>
              </a:spcBef>
              <a:buClr>
                <a:srgbClr val="CC0000"/>
              </a:buClr>
              <a:buFont typeface="Times New Roman"/>
              <a:buChar char="•"/>
              <a:tabLst>
                <a:tab pos="313651" algn="l"/>
                <a:tab pos="314115" algn="l"/>
              </a:tabLst>
              <a:defRPr/>
            </a:pPr>
            <a:r>
              <a:rPr lang="en-US" sz="3502" i="1" dirty="0">
                <a:solidFill>
                  <a:srgbClr val="292929"/>
                </a:solidFill>
                <a:latin typeface="charter"/>
              </a:rPr>
              <a:t> </a:t>
            </a:r>
            <a:r>
              <a:rPr lang="en-US" sz="2043" dirty="0">
                <a:solidFill>
                  <a:srgbClr val="FF0000"/>
                </a:solidFill>
                <a:latin typeface="charter"/>
              </a:rPr>
              <a:t>is a horizontal vector, composed of the two partials: </a:t>
            </a:r>
          </a:p>
          <a:p>
            <a:pPr marL="45866" defTabSz="667146">
              <a:spcBef>
                <a:spcPts val="73"/>
              </a:spcBef>
              <a:buClr>
                <a:srgbClr val="CC0000"/>
              </a:buClr>
              <a:tabLst>
                <a:tab pos="313651" algn="l"/>
                <a:tab pos="314115" algn="l"/>
              </a:tabLst>
              <a:defRPr/>
            </a:pPr>
            <a:endParaRPr lang="en-US" sz="2043" dirty="0">
              <a:solidFill>
                <a:srgbClr val="292929"/>
              </a:solidFill>
              <a:latin typeface="chart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33E24-0612-B3C1-CD85-7CBBC236961D}"/>
              </a:ext>
            </a:extLst>
          </p:cNvPr>
          <p:cNvSpPr txBox="1"/>
          <p:nvPr/>
        </p:nvSpPr>
        <p:spPr>
          <a:xfrm>
            <a:off x="2484593" y="3653510"/>
            <a:ext cx="3669179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solidFill>
                  <a:srgbClr val="292929"/>
                </a:solidFill>
                <a:latin typeface="charter"/>
              </a:rPr>
              <a:t>the gradient of the function in the x-direction,</a:t>
            </a:r>
            <a:endParaRPr lang="en-US" sz="131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56D99-E83C-8C84-22E2-36C489812222}"/>
              </a:ext>
            </a:extLst>
          </p:cNvPr>
          <p:cNvSpPr txBox="1"/>
          <p:nvPr/>
        </p:nvSpPr>
        <p:spPr>
          <a:xfrm>
            <a:off x="4374777" y="4282553"/>
            <a:ext cx="3669179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solidFill>
                  <a:srgbClr val="292929"/>
                </a:solidFill>
                <a:latin typeface="charter"/>
              </a:rPr>
              <a:t>the gradient of the function in the y-direction,</a:t>
            </a:r>
            <a:endParaRPr lang="en-US" sz="1313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3B218C-7513-3A02-43E7-07AAB1749C43}"/>
              </a:ext>
            </a:extLst>
          </p:cNvPr>
          <p:cNvCxnSpPr/>
          <p:nvPr/>
        </p:nvCxnSpPr>
        <p:spPr>
          <a:xfrm flipV="1">
            <a:off x="3429685" y="3113243"/>
            <a:ext cx="500343" cy="444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F6A286-31A1-9961-5F00-E6888A124B60}"/>
              </a:ext>
            </a:extLst>
          </p:cNvPr>
          <p:cNvCxnSpPr/>
          <p:nvPr/>
        </p:nvCxnSpPr>
        <p:spPr>
          <a:xfrm flipH="1" flipV="1">
            <a:off x="5931398" y="3251341"/>
            <a:ext cx="611530" cy="91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33A0F1-0648-7261-8E2C-FAE634B06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908" y="2146081"/>
            <a:ext cx="6560048" cy="8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8695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56007" y="5183781"/>
            <a:ext cx="206160" cy="171187"/>
          </a:xfrm>
          <a:prstGeom prst="rect">
            <a:avLst/>
          </a:prstGeom>
        </p:spPr>
        <p:txBody>
          <a:bodyPr vert="horz" wrap="square" lIns="0" tIns="2780" rIns="0" bIns="0" rtlCol="0">
            <a:spAutoFit/>
          </a:bodyPr>
          <a:lstStyle/>
          <a:p>
            <a:pPr marL="27798">
              <a:spcBef>
                <a:spcPts val="22"/>
              </a:spcBef>
            </a:pPr>
            <a:fld id="{81D60167-4931-47E6-BA6A-407CBD079E47}" type="slidenum">
              <a:rPr sz="1094" dirty="0">
                <a:latin typeface="Calibri"/>
                <a:cs typeface="Calibri"/>
              </a:rPr>
              <a:pPr marL="27798">
                <a:spcBef>
                  <a:spcPts val="22"/>
                </a:spcBef>
              </a:pPr>
              <a:t>57</a:t>
            </a:fld>
            <a:endParaRPr sz="1094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4539" y="355526"/>
            <a:ext cx="5657887" cy="1017068"/>
          </a:xfrm>
          <a:prstGeom prst="rect">
            <a:avLst/>
          </a:prstGeom>
        </p:spPr>
        <p:txBody>
          <a:bodyPr vert="horz" wrap="square" lIns="0" tIns="9266" rIns="0" bIns="0" rtlCol="0">
            <a:spAutoFit/>
          </a:bodyPr>
          <a:lstStyle/>
          <a:p>
            <a:pPr marL="9266">
              <a:spcBef>
                <a:spcPts val="73"/>
              </a:spcBef>
            </a:pPr>
            <a:r>
              <a:rPr lang="en-US" spc="4" dirty="0"/>
              <a:t>Gradient of a Vector Function</a:t>
            </a:r>
            <a:br>
              <a:rPr lang="en-US" spc="4" dirty="0"/>
            </a:br>
            <a:r>
              <a:rPr lang="en-US" spc="4" dirty="0"/>
              <a:t> :Jacobian Matrix</a:t>
            </a:r>
            <a:endParaRPr spc="4" dirty="0"/>
          </a:p>
        </p:txBody>
      </p:sp>
      <p:sp>
        <p:nvSpPr>
          <p:cNvPr id="3" name="object 3"/>
          <p:cNvSpPr txBox="1"/>
          <p:nvPr/>
        </p:nvSpPr>
        <p:spPr>
          <a:xfrm>
            <a:off x="2039844" y="3404506"/>
            <a:ext cx="6189424" cy="2286968"/>
          </a:xfrm>
          <a:prstGeom prst="rect">
            <a:avLst/>
          </a:prstGeom>
        </p:spPr>
        <p:txBody>
          <a:bodyPr vert="horz" wrap="square" lIns="0" tIns="9266" rIns="0" bIns="0" rtlCol="0">
            <a:spAutoFit/>
          </a:bodyPr>
          <a:lstStyle/>
          <a:p>
            <a:pPr marL="313651" indent="-267785">
              <a:spcBef>
                <a:spcPts val="73"/>
              </a:spcBef>
              <a:buClr>
                <a:srgbClr val="CC0000"/>
              </a:buClr>
              <a:buFont typeface="Times New Roman"/>
              <a:buChar char="•"/>
              <a:tabLst>
                <a:tab pos="313651" algn="l"/>
                <a:tab pos="314115" algn="l"/>
              </a:tabLst>
            </a:pPr>
            <a:r>
              <a:rPr lang="en-US" sz="2043" dirty="0">
                <a:solidFill>
                  <a:srgbClr val="292929"/>
                </a:solidFill>
                <a:latin typeface="charter"/>
              </a:rPr>
              <a:t>A neural network with just one layer </a:t>
            </a:r>
          </a:p>
          <a:p>
            <a:pPr marL="313651" indent="-267785">
              <a:spcBef>
                <a:spcPts val="73"/>
              </a:spcBef>
              <a:buClr>
                <a:srgbClr val="CC0000"/>
              </a:buClr>
              <a:buFont typeface="Times New Roman"/>
              <a:buChar char="•"/>
              <a:tabLst>
                <a:tab pos="313651" algn="l"/>
                <a:tab pos="314115" algn="l"/>
              </a:tabLst>
            </a:pPr>
            <a:r>
              <a:rPr lang="en-US" sz="2043" dirty="0">
                <a:solidFill>
                  <a:srgbClr val="292929"/>
                </a:solidFill>
                <a:latin typeface="charter"/>
              </a:rPr>
              <a:t>A loss function (Mean Squared Error (MSE))</a:t>
            </a:r>
          </a:p>
          <a:p>
            <a:pPr marL="313651" indent="-267785">
              <a:spcBef>
                <a:spcPts val="73"/>
              </a:spcBef>
              <a:buClr>
                <a:srgbClr val="CC0000"/>
              </a:buClr>
              <a:buFont typeface="Times New Roman"/>
              <a:buChar char="•"/>
              <a:tabLst>
                <a:tab pos="313651" algn="l"/>
                <a:tab pos="314115" algn="l"/>
              </a:tabLst>
            </a:pPr>
            <a:r>
              <a:rPr lang="en-US" sz="2043" dirty="0">
                <a:solidFill>
                  <a:srgbClr val="292929"/>
                </a:solidFill>
                <a:latin typeface="charter"/>
              </a:rPr>
              <a:t>One neuron, </a:t>
            </a:r>
            <a:r>
              <a:rPr lang="en-US" sz="2043" dirty="0" err="1">
                <a:solidFill>
                  <a:srgbClr val="292929"/>
                </a:solidFill>
                <a:latin typeface="charter"/>
              </a:rPr>
              <a:t>nuerous</a:t>
            </a:r>
            <a:r>
              <a:rPr lang="en-US" sz="2043" dirty="0">
                <a:solidFill>
                  <a:srgbClr val="292929"/>
                </a:solidFill>
                <a:latin typeface="charter"/>
              </a:rPr>
              <a:t> weights </a:t>
            </a:r>
            <a:r>
              <a:rPr lang="en-US" sz="2043" i="1" dirty="0">
                <a:solidFill>
                  <a:srgbClr val="292929"/>
                </a:solidFill>
                <a:latin typeface="charter"/>
              </a:rPr>
              <a:t>w₁, w₂, w₃</a:t>
            </a:r>
            <a:r>
              <a:rPr lang="en-US" sz="2043" dirty="0">
                <a:solidFill>
                  <a:srgbClr val="292929"/>
                </a:solidFill>
                <a:latin typeface="charter"/>
              </a:rPr>
              <a:t>…, a bias </a:t>
            </a:r>
            <a:r>
              <a:rPr lang="en-US" sz="2043" i="1" dirty="0">
                <a:solidFill>
                  <a:srgbClr val="292929"/>
                </a:solidFill>
                <a:latin typeface="charter"/>
              </a:rPr>
              <a:t>b</a:t>
            </a:r>
          </a:p>
          <a:p>
            <a:pPr marL="313651" indent="-267785">
              <a:spcBef>
                <a:spcPts val="73"/>
              </a:spcBef>
              <a:buClr>
                <a:srgbClr val="CC0000"/>
              </a:buClr>
              <a:buFont typeface="Times New Roman"/>
              <a:buChar char="•"/>
              <a:tabLst>
                <a:tab pos="313651" algn="l"/>
                <a:tab pos="314115" algn="l"/>
              </a:tabLst>
            </a:pPr>
            <a:r>
              <a:rPr lang="en-US" sz="2043" i="1" dirty="0">
                <a:solidFill>
                  <a:srgbClr val="292929"/>
                </a:solidFill>
                <a:latin typeface="charter"/>
              </a:rPr>
              <a:t>A</a:t>
            </a:r>
            <a:r>
              <a:rPr lang="en-US" sz="2043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sz="2043" dirty="0" err="1">
                <a:solidFill>
                  <a:srgbClr val="292929"/>
                </a:solidFill>
                <a:latin typeface="charter"/>
              </a:rPr>
              <a:t>ReLU</a:t>
            </a:r>
            <a:r>
              <a:rPr lang="en-US" sz="2043" dirty="0">
                <a:solidFill>
                  <a:srgbClr val="292929"/>
                </a:solidFill>
                <a:latin typeface="charter"/>
              </a:rPr>
              <a:t> activation</a:t>
            </a:r>
          </a:p>
          <a:p>
            <a:pPr marL="313651" indent="-267785">
              <a:spcBef>
                <a:spcPts val="73"/>
              </a:spcBef>
              <a:buClr>
                <a:srgbClr val="CC0000"/>
              </a:buClr>
              <a:buFont typeface="Times New Roman"/>
              <a:buChar char="•"/>
              <a:tabLst>
                <a:tab pos="313651" algn="l"/>
                <a:tab pos="314115" algn="l"/>
              </a:tabLst>
            </a:pPr>
            <a:endParaRPr lang="en-US" sz="2043" dirty="0">
              <a:solidFill>
                <a:srgbClr val="292929"/>
              </a:solidFill>
              <a:latin typeface="charter"/>
            </a:endParaRPr>
          </a:p>
          <a:p>
            <a:pPr marL="313651" indent="-267785">
              <a:spcBef>
                <a:spcPts val="73"/>
              </a:spcBef>
              <a:buClr>
                <a:srgbClr val="CC0000"/>
              </a:buClr>
              <a:buFont typeface="Times New Roman"/>
              <a:buChar char="•"/>
              <a:tabLst>
                <a:tab pos="313651" algn="l"/>
                <a:tab pos="314115" algn="l"/>
              </a:tabLst>
            </a:pPr>
            <a:endParaRPr lang="en-US" sz="2043" dirty="0">
              <a:solidFill>
                <a:srgbClr val="292929"/>
              </a:solidFill>
              <a:latin typeface="charter"/>
            </a:endParaRPr>
          </a:p>
          <a:p>
            <a:pPr marL="313651" indent="-267785">
              <a:spcBef>
                <a:spcPts val="73"/>
              </a:spcBef>
              <a:buClr>
                <a:srgbClr val="CC0000"/>
              </a:buClr>
              <a:buFont typeface="Times New Roman"/>
              <a:buChar char="•"/>
              <a:tabLst>
                <a:tab pos="313651" algn="l"/>
                <a:tab pos="314115" algn="l"/>
              </a:tabLst>
            </a:pPr>
            <a:r>
              <a:rPr lang="en-US" sz="2043" dirty="0">
                <a:solidFill>
                  <a:srgbClr val="292929"/>
                </a:solidFill>
                <a:latin typeface="charter"/>
              </a:rPr>
              <a:t> </a:t>
            </a:r>
            <a:endParaRPr sz="1897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13E4A1-9C7F-D6B2-F7BB-2965C99E9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67" y="1556621"/>
            <a:ext cx="5371734" cy="91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415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56007" y="5183781"/>
            <a:ext cx="206160" cy="171187"/>
          </a:xfrm>
          <a:prstGeom prst="rect">
            <a:avLst/>
          </a:prstGeom>
        </p:spPr>
        <p:txBody>
          <a:bodyPr vert="horz" wrap="square" lIns="0" tIns="2780" rIns="0" bIns="0" rtlCol="0">
            <a:spAutoFit/>
          </a:bodyPr>
          <a:lstStyle/>
          <a:p>
            <a:pPr marL="27798">
              <a:spcBef>
                <a:spcPts val="22"/>
              </a:spcBef>
            </a:pPr>
            <a:fld id="{81D60167-4931-47E6-BA6A-407CBD079E47}" type="slidenum">
              <a:rPr sz="1094" dirty="0">
                <a:latin typeface="Calibri"/>
                <a:cs typeface="Calibri"/>
              </a:rPr>
              <a:pPr marL="27798">
                <a:spcBef>
                  <a:spcPts val="22"/>
                </a:spcBef>
              </a:pPr>
              <a:t>58</a:t>
            </a:fld>
            <a:endParaRPr sz="1094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0689" y="111319"/>
            <a:ext cx="5657887" cy="1017068"/>
          </a:xfrm>
          <a:prstGeom prst="rect">
            <a:avLst/>
          </a:prstGeom>
        </p:spPr>
        <p:txBody>
          <a:bodyPr vert="horz" wrap="square" lIns="0" tIns="9266" rIns="0" bIns="0" rtlCol="0">
            <a:spAutoFit/>
          </a:bodyPr>
          <a:lstStyle/>
          <a:p>
            <a:pPr marL="9266">
              <a:spcBef>
                <a:spcPts val="73"/>
              </a:spcBef>
            </a:pPr>
            <a:r>
              <a:rPr lang="en-US" spc="4" dirty="0"/>
              <a:t>Gradient of the identity function f(x) =x</a:t>
            </a:r>
            <a:endParaRPr spc="4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1CEC7-0341-2575-D1AE-1AB9C2E1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502" y="583546"/>
            <a:ext cx="2411374" cy="1417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7BB2F8-060E-27E3-1E9C-847CCD6AA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501" y="1408842"/>
            <a:ext cx="6796321" cy="13411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66C69-4899-DA7A-B3C2-D00ACB0D5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502" y="3498894"/>
            <a:ext cx="2230694" cy="715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C3D3E-F612-EA2B-344F-9C9A447EB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824" y="3002442"/>
            <a:ext cx="5121563" cy="242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936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56007" y="5183781"/>
            <a:ext cx="206160" cy="171187"/>
          </a:xfrm>
          <a:prstGeom prst="rect">
            <a:avLst/>
          </a:prstGeom>
        </p:spPr>
        <p:txBody>
          <a:bodyPr vert="horz" wrap="square" lIns="0" tIns="2780" rIns="0" bIns="0" rtlCol="0">
            <a:spAutoFit/>
          </a:bodyPr>
          <a:lstStyle/>
          <a:p>
            <a:pPr marL="27798">
              <a:spcBef>
                <a:spcPts val="22"/>
              </a:spcBef>
            </a:pPr>
            <a:fld id="{81D60167-4931-47E6-BA6A-407CBD079E47}" type="slidenum">
              <a:rPr sz="1094" dirty="0">
                <a:latin typeface="Calibri"/>
                <a:cs typeface="Calibri"/>
              </a:rPr>
              <a:pPr marL="27798">
                <a:spcBef>
                  <a:spcPts val="22"/>
                </a:spcBef>
              </a:pPr>
              <a:t>59</a:t>
            </a:fld>
            <a:endParaRPr sz="1094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4539" y="355527"/>
            <a:ext cx="3434142" cy="1017068"/>
          </a:xfrm>
          <a:prstGeom prst="rect">
            <a:avLst/>
          </a:prstGeom>
        </p:spPr>
        <p:txBody>
          <a:bodyPr vert="horz" wrap="square" lIns="0" tIns="9266" rIns="0" bIns="0" rtlCol="0">
            <a:spAutoFit/>
          </a:bodyPr>
          <a:lstStyle/>
          <a:p>
            <a:pPr marL="9266">
              <a:spcBef>
                <a:spcPts val="73"/>
              </a:spcBef>
            </a:pPr>
            <a:r>
              <a:rPr lang="en-US" spc="4" dirty="0"/>
              <a:t>Gradient of vector sum</a:t>
            </a:r>
            <a:endParaRPr spc="4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B5F160-339C-8D45-02CD-0B79C2512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858" y="322532"/>
            <a:ext cx="1202212" cy="639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8DBF2E-3660-D5C1-BD3B-1BF9AB81C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812" y="1334247"/>
            <a:ext cx="3622293" cy="7227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C7E6D5-7031-1D52-E2D9-4098C7E72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844" y="3562655"/>
            <a:ext cx="5716872" cy="7227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C55FD7-6722-ECED-135D-45A2F7AB977E}"/>
              </a:ext>
            </a:extLst>
          </p:cNvPr>
          <p:cNvSpPr txBox="1"/>
          <p:nvPr/>
        </p:nvSpPr>
        <p:spPr>
          <a:xfrm>
            <a:off x="2039844" y="2107895"/>
            <a:ext cx="6115299" cy="1170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solidFill>
                  <a:srgbClr val="292929"/>
                </a:solidFill>
                <a:latin typeface="charter"/>
              </a:rPr>
              <a:t> </a:t>
            </a:r>
            <a:r>
              <a:rPr lang="en-US" sz="2335" dirty="0">
                <a:solidFill>
                  <a:srgbClr val="292929"/>
                </a:solidFill>
                <a:latin typeface="charter"/>
              </a:rPr>
              <a:t>since the partial derivative of a function with respect to a variable that’s not in the function is zero, it can be further simplified as:</a:t>
            </a:r>
            <a:endParaRPr lang="en-US" sz="2335" dirty="0"/>
          </a:p>
        </p:txBody>
      </p:sp>
    </p:spTree>
    <p:extLst>
      <p:ext uri="{BB962C8B-B14F-4D97-AF65-F5344CB8AC3E}">
        <p14:creationId xmlns:p14="http://schemas.microsoft.com/office/powerpoint/2010/main" val="2510888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598D1FB0-3B70-8EB9-A887-12618F753D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convolutional layer</a:t>
            </a:r>
          </a:p>
        </p:txBody>
      </p:sp>
      <p:pic>
        <p:nvPicPr>
          <p:cNvPr id="65539" name="Picture 3">
            <a:extLst>
              <a:ext uri="{FF2B5EF4-FFF2-40B4-BE49-F238E27FC236}">
                <a16:creationId xmlns:a16="http://schemas.microsoft.com/office/drawing/2014/main" id="{778EA7BD-F8DF-94A1-9514-196912AA0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753" y="2583250"/>
            <a:ext cx="3181809" cy="261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TextBox 4">
            <a:extLst>
              <a:ext uri="{FF2B5EF4-FFF2-40B4-BE49-F238E27FC236}">
                <a16:creationId xmlns:a16="http://schemas.microsoft.com/office/drawing/2014/main" id="{EF84018A-8095-6200-5EFF-89DF68B7A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5888" y="4536440"/>
            <a:ext cx="712759" cy="32130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/>
              <a:t>A filter</a:t>
            </a:r>
          </a:p>
        </p:txBody>
      </p:sp>
      <p:sp>
        <p:nvSpPr>
          <p:cNvPr id="65541" name="TextBox 5">
            <a:extLst>
              <a:ext uri="{FF2B5EF4-FFF2-40B4-BE49-F238E27FC236}">
                <a16:creationId xmlns:a16="http://schemas.microsoft.com/office/drawing/2014/main" id="{D616822D-1808-8D11-ADF1-6A7009CC5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558" y="1197116"/>
            <a:ext cx="7081554" cy="10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985"/>
              <a:t>A CNN is a neural network with some convolutional layers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985"/>
              <a:t>(and some other layers).  A convolutional layer has a number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985"/>
              <a:t>of filters that does convolutional operation. </a:t>
            </a:r>
          </a:p>
        </p:txBody>
      </p:sp>
      <p:sp>
        <p:nvSpPr>
          <p:cNvPr id="65542" name="TextBox 6">
            <a:extLst>
              <a:ext uri="{FF2B5EF4-FFF2-40B4-BE49-F238E27FC236}">
                <a16:creationId xmlns:a16="http://schemas.microsoft.com/office/drawing/2014/main" id="{69D84732-947F-48D2-04CD-11F552661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1839" y="2835275"/>
            <a:ext cx="1361270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/>
              <a:t>Beak detector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2D4F78-EE43-1DAA-335B-8C23EF1FDDD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78894" y="3150306"/>
            <a:ext cx="0" cy="252024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58DA20-06C2-1DDD-23EA-AB856B97A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502" y="957672"/>
            <a:ext cx="2619850" cy="535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06738-DCF3-0D94-4E90-0FA5858F7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032" y="1789848"/>
            <a:ext cx="4860967" cy="1459333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F6D3B966-AA2A-D3E3-3B78-FF6011AEFB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4539" y="355527"/>
            <a:ext cx="3434142" cy="513212"/>
          </a:xfrm>
          <a:prstGeom prst="rect">
            <a:avLst/>
          </a:prstGeom>
        </p:spPr>
        <p:txBody>
          <a:bodyPr vert="horz" wrap="square" lIns="0" tIns="9266" rIns="0" bIns="0" rtlCol="0">
            <a:spAutoFit/>
          </a:bodyPr>
          <a:lstStyle/>
          <a:p>
            <a:pPr marL="9266">
              <a:spcBef>
                <a:spcPts val="73"/>
              </a:spcBef>
            </a:pPr>
            <a:r>
              <a:rPr lang="en-US" spc="4" dirty="0"/>
              <a:t>Vector chain rule</a:t>
            </a:r>
            <a:endParaRPr spc="4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257930-745A-DD89-7DD2-ED8AC8DB0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709" y="3544352"/>
            <a:ext cx="1243907" cy="10284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5266C7-72A2-1AF5-FC9D-B12ABADE30BB}"/>
              </a:ext>
            </a:extLst>
          </p:cNvPr>
          <p:cNvSpPr txBox="1"/>
          <p:nvPr/>
        </p:nvSpPr>
        <p:spPr>
          <a:xfrm>
            <a:off x="2595781" y="3669180"/>
            <a:ext cx="3669179" cy="49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solidFill>
                  <a:srgbClr val="292929"/>
                </a:solidFill>
                <a:latin typeface="charter"/>
              </a:rPr>
              <a:t>Since, each function </a:t>
            </a:r>
            <a:r>
              <a:rPr lang="en-US" sz="1313" i="1" dirty="0">
                <a:solidFill>
                  <a:srgbClr val="292929"/>
                </a:solidFill>
                <a:latin typeface="charter"/>
              </a:rPr>
              <a:t>f</a:t>
            </a:r>
            <a:r>
              <a:rPr lang="en-US" sz="1313" dirty="0">
                <a:solidFill>
                  <a:srgbClr val="292929"/>
                </a:solidFill>
                <a:latin typeface="charter"/>
              </a:rPr>
              <a:t> matches with </a:t>
            </a:r>
          </a:p>
          <a:p>
            <a:r>
              <a:rPr lang="en-US" sz="1313" dirty="0">
                <a:solidFill>
                  <a:srgbClr val="292929"/>
                </a:solidFill>
                <a:latin typeface="charter"/>
              </a:rPr>
              <a:t>exactly 1 function </a:t>
            </a:r>
            <a:r>
              <a:rPr lang="en-US" sz="1313" i="1" dirty="0">
                <a:solidFill>
                  <a:srgbClr val="292929"/>
                </a:solidFill>
                <a:latin typeface="charter"/>
              </a:rPr>
              <a:t>g</a:t>
            </a:r>
            <a:endParaRPr lang="en-US" sz="1313" dirty="0"/>
          </a:p>
        </p:txBody>
      </p:sp>
    </p:spTree>
    <p:extLst>
      <p:ext uri="{BB962C8B-B14F-4D97-AF65-F5344CB8AC3E}">
        <p14:creationId xmlns:p14="http://schemas.microsoft.com/office/powerpoint/2010/main" val="5793779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A72B5-F584-A2B8-206D-522ED5DB1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700" y="1082675"/>
            <a:ext cx="4619366" cy="763457"/>
          </a:xfrm>
        </p:spPr>
        <p:txBody>
          <a:bodyPr/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sohne"/>
              </a:rPr>
              <a:t>What is the Gradient of A Neuron</a:t>
            </a:r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?</a:t>
            </a:r>
            <a:br>
              <a:rPr lang="en-US" b="1" i="0" dirty="0">
                <a:solidFill>
                  <a:srgbClr val="292929"/>
                </a:solidFill>
                <a:effectLst/>
                <a:latin typeface="sohne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AD90D-AEF5-3910-D279-09104C4E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310" y="2835276"/>
            <a:ext cx="3321719" cy="35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360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47F73F-81AC-2D9E-6B0A-21518ED9C203}"/>
              </a:ext>
            </a:extLst>
          </p:cNvPr>
          <p:cNvSpPr txBox="1"/>
          <p:nvPr/>
        </p:nvSpPr>
        <p:spPr>
          <a:xfrm>
            <a:off x="1536700" y="396875"/>
            <a:ext cx="5559363" cy="1978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solidFill>
                  <a:srgbClr val="292929"/>
                </a:solidFill>
                <a:latin typeface="charter"/>
              </a:rPr>
              <a:t> </a:t>
            </a:r>
            <a:r>
              <a:rPr lang="en-US" sz="2043" dirty="0">
                <a:solidFill>
                  <a:srgbClr val="292929"/>
                </a:solidFill>
                <a:latin typeface="charter"/>
              </a:rPr>
              <a:t>let </a:t>
            </a:r>
            <a:r>
              <a:rPr lang="en-US" sz="2043" i="1" dirty="0">
                <a:solidFill>
                  <a:srgbClr val="292929"/>
                </a:solidFill>
                <a:latin typeface="charter"/>
              </a:rPr>
              <a:t>f(</a:t>
            </a:r>
            <a:r>
              <a:rPr lang="en-US" sz="2043" b="1" dirty="0">
                <a:solidFill>
                  <a:srgbClr val="292929"/>
                </a:solidFill>
                <a:latin typeface="charter"/>
              </a:rPr>
              <a:t>x</a:t>
            </a:r>
            <a:r>
              <a:rPr lang="en-US" sz="2043" i="1" dirty="0">
                <a:solidFill>
                  <a:srgbClr val="292929"/>
                </a:solidFill>
                <a:latin typeface="charter"/>
              </a:rPr>
              <a:t>)=</a:t>
            </a:r>
            <a:r>
              <a:rPr lang="en-US" sz="2043" b="1" dirty="0" err="1">
                <a:solidFill>
                  <a:srgbClr val="292929"/>
                </a:solidFill>
                <a:latin typeface="charter"/>
              </a:rPr>
              <a:t>w∙x</a:t>
            </a:r>
            <a:r>
              <a:rPr lang="en-US" sz="2043" i="1" dirty="0" err="1">
                <a:solidFill>
                  <a:srgbClr val="292929"/>
                </a:solidFill>
                <a:latin typeface="charter"/>
              </a:rPr>
              <a:t>+b</a:t>
            </a:r>
            <a:r>
              <a:rPr lang="en-US" sz="2043" i="1" dirty="0">
                <a:solidFill>
                  <a:srgbClr val="292929"/>
                </a:solidFill>
                <a:latin typeface="charter"/>
              </a:rPr>
              <a:t>, </a:t>
            </a:r>
            <a:r>
              <a:rPr lang="en-US" sz="2043" dirty="0">
                <a:solidFill>
                  <a:srgbClr val="292929"/>
                </a:solidFill>
                <a:latin typeface="charter"/>
              </a:rPr>
              <a:t>and </a:t>
            </a:r>
            <a:r>
              <a:rPr lang="en-US" sz="2043" i="1" dirty="0">
                <a:solidFill>
                  <a:srgbClr val="292929"/>
                </a:solidFill>
                <a:latin typeface="charter"/>
              </a:rPr>
              <a:t>g(x)=max(0,x)</a:t>
            </a:r>
            <a:r>
              <a:rPr lang="en-US" sz="2043" dirty="0">
                <a:solidFill>
                  <a:srgbClr val="292929"/>
                </a:solidFill>
                <a:latin typeface="charter"/>
              </a:rPr>
              <a:t>then </a:t>
            </a:r>
          </a:p>
          <a:p>
            <a:endParaRPr lang="en-US" sz="2043" dirty="0">
              <a:solidFill>
                <a:srgbClr val="292929"/>
              </a:solidFill>
              <a:latin typeface="charter"/>
            </a:endParaRPr>
          </a:p>
          <a:p>
            <a:r>
              <a:rPr lang="en-US" sz="2043" dirty="0">
                <a:solidFill>
                  <a:srgbClr val="292929"/>
                </a:solidFill>
                <a:latin typeface="charter"/>
              </a:rPr>
              <a:t> </a:t>
            </a:r>
            <a:r>
              <a:rPr lang="en-US" sz="2043" i="1" dirty="0">
                <a:solidFill>
                  <a:srgbClr val="292929"/>
                </a:solidFill>
                <a:latin typeface="charter"/>
              </a:rPr>
              <a:t>neuron(</a:t>
            </a:r>
            <a:r>
              <a:rPr lang="en-US" sz="2043" b="1" dirty="0">
                <a:solidFill>
                  <a:srgbClr val="292929"/>
                </a:solidFill>
                <a:latin typeface="charter"/>
              </a:rPr>
              <a:t>x</a:t>
            </a:r>
            <a:r>
              <a:rPr lang="en-US" sz="2043" i="1" dirty="0">
                <a:solidFill>
                  <a:srgbClr val="292929"/>
                </a:solidFill>
                <a:latin typeface="charter"/>
              </a:rPr>
              <a:t>)=g(f(</a:t>
            </a:r>
            <a:r>
              <a:rPr lang="en-US" sz="2043" b="1" dirty="0">
                <a:solidFill>
                  <a:srgbClr val="292929"/>
                </a:solidFill>
                <a:latin typeface="charter"/>
              </a:rPr>
              <a:t>x</a:t>
            </a:r>
            <a:r>
              <a:rPr lang="en-US" sz="2043" i="1" dirty="0">
                <a:solidFill>
                  <a:srgbClr val="292929"/>
                </a:solidFill>
                <a:latin typeface="charter"/>
              </a:rPr>
              <a:t>))</a:t>
            </a:r>
            <a:r>
              <a:rPr lang="en-US" sz="2043" dirty="0">
                <a:solidFill>
                  <a:srgbClr val="292929"/>
                </a:solidFill>
                <a:latin typeface="charter"/>
              </a:rPr>
              <a:t>. (Apply activation function)</a:t>
            </a:r>
          </a:p>
          <a:p>
            <a:endParaRPr lang="en-US" sz="2043" dirty="0">
              <a:solidFill>
                <a:srgbClr val="292929"/>
              </a:solidFill>
              <a:latin typeface="charter"/>
            </a:endParaRPr>
          </a:p>
          <a:p>
            <a:r>
              <a:rPr lang="en-US" sz="2043" dirty="0">
                <a:solidFill>
                  <a:srgbClr val="292929"/>
                </a:solidFill>
                <a:latin typeface="charter"/>
                <a:sym typeface="Wingdings" panose="05000000000000000000" pitchFamily="2" charset="2"/>
              </a:rPr>
              <a:t> </a:t>
            </a:r>
            <a:r>
              <a:rPr lang="en-US" sz="2043" dirty="0">
                <a:solidFill>
                  <a:srgbClr val="292929"/>
                </a:solidFill>
                <a:latin typeface="charter"/>
              </a:rPr>
              <a:t>use the vector chain rule to find the derivative of this composition of functions</a:t>
            </a:r>
            <a:endParaRPr lang="en-US" sz="2043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9447C-3F57-0976-DDB1-B7FD611F2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030" y="3502398"/>
            <a:ext cx="3113243" cy="611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0116BF-8F81-A967-432E-8FBA80C71068}"/>
              </a:ext>
            </a:extLst>
          </p:cNvPr>
          <p:cNvSpPr txBox="1"/>
          <p:nvPr/>
        </p:nvSpPr>
        <p:spPr>
          <a:xfrm>
            <a:off x="2762561" y="4770127"/>
            <a:ext cx="3669179" cy="36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751" i="1" dirty="0">
                <a:solidFill>
                  <a:srgbClr val="FF0000"/>
                </a:solidFill>
                <a:latin typeface="charter"/>
              </a:rPr>
              <a:t>z=f(</a:t>
            </a:r>
            <a:r>
              <a:rPr lang="pl-PL" sz="1751" b="1" dirty="0">
                <a:solidFill>
                  <a:srgbClr val="FF0000"/>
                </a:solidFill>
                <a:latin typeface="charter"/>
              </a:rPr>
              <a:t>x</a:t>
            </a:r>
            <a:r>
              <a:rPr lang="pl-PL" sz="1751" i="1" dirty="0">
                <a:solidFill>
                  <a:srgbClr val="FF0000"/>
                </a:solidFill>
                <a:latin typeface="charter"/>
              </a:rPr>
              <a:t>)=</a:t>
            </a:r>
            <a:r>
              <a:rPr lang="pl-PL" sz="1751" b="1" dirty="0">
                <a:solidFill>
                  <a:srgbClr val="FF0000"/>
                </a:solidFill>
                <a:latin typeface="charter"/>
              </a:rPr>
              <a:t>w∙x</a:t>
            </a:r>
            <a:r>
              <a:rPr lang="pl-PL" sz="1751" i="1" dirty="0">
                <a:solidFill>
                  <a:srgbClr val="FF0000"/>
                </a:solidFill>
                <a:latin typeface="charter"/>
              </a:rPr>
              <a:t>+b</a:t>
            </a:r>
            <a:endParaRPr lang="en-US" sz="175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9521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56007" y="5183781"/>
            <a:ext cx="206160" cy="171187"/>
          </a:xfrm>
          <a:prstGeom prst="rect">
            <a:avLst/>
          </a:prstGeom>
        </p:spPr>
        <p:txBody>
          <a:bodyPr vert="horz" wrap="square" lIns="0" tIns="2780" rIns="0" bIns="0" rtlCol="0">
            <a:spAutoFit/>
          </a:bodyPr>
          <a:lstStyle/>
          <a:p>
            <a:pPr marL="27798">
              <a:spcBef>
                <a:spcPts val="22"/>
              </a:spcBef>
            </a:pPr>
            <a:fld id="{81D60167-4931-47E6-BA6A-407CBD079E47}" type="slidenum">
              <a:rPr sz="1094" dirty="0">
                <a:latin typeface="Calibri"/>
                <a:cs typeface="Calibri"/>
              </a:rPr>
              <a:pPr marL="27798">
                <a:spcBef>
                  <a:spcPts val="22"/>
                </a:spcBef>
              </a:pPr>
              <a:t>63</a:t>
            </a:fld>
            <a:endParaRPr sz="1094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5981" y="355526"/>
            <a:ext cx="5713481" cy="7567195"/>
          </a:xfrm>
          <a:prstGeom prst="rect">
            <a:avLst/>
          </a:prstGeom>
        </p:spPr>
        <p:txBody>
          <a:bodyPr vert="horz" wrap="square" lIns="0" tIns="9266" rIns="0" bIns="0" rtlCol="0">
            <a:spAutoFit/>
          </a:bodyPr>
          <a:lstStyle/>
          <a:p>
            <a:pPr marL="9266">
              <a:spcBef>
                <a:spcPts val="73"/>
              </a:spcBef>
            </a:pPr>
            <a:r>
              <a:rPr lang="en-US" spc="4" dirty="0"/>
              <a:t>What is the partial derivative of z with respect to w? (v=w .x  and u=sum(v)</a:t>
            </a:r>
            <a:br>
              <a:rPr lang="en-US" spc="4" dirty="0"/>
            </a:br>
            <a:br>
              <a:rPr lang="en-US" spc="4" dirty="0"/>
            </a:br>
            <a:r>
              <a:rPr lang="en-US" spc="4" dirty="0"/>
              <a:t>1- derivative of </a:t>
            </a:r>
            <a:r>
              <a:rPr lang="en-US" spc="4" dirty="0" err="1"/>
              <a:t>wx</a:t>
            </a:r>
            <a:br>
              <a:rPr lang="en-US" spc="4" dirty="0"/>
            </a:br>
            <a:br>
              <a:rPr lang="en-US" spc="4" dirty="0"/>
            </a:br>
            <a:br>
              <a:rPr lang="en-US" spc="4" dirty="0"/>
            </a:br>
            <a:br>
              <a:rPr lang="en-US" spc="4" dirty="0"/>
            </a:br>
            <a:br>
              <a:rPr lang="en-US" spc="4" dirty="0"/>
            </a:br>
            <a:br>
              <a:rPr lang="en-US" spc="4" dirty="0"/>
            </a:br>
            <a:br>
              <a:rPr lang="en-US" spc="4" dirty="0"/>
            </a:br>
            <a:br>
              <a:rPr lang="en-US" spc="4" dirty="0"/>
            </a:br>
            <a:br>
              <a:rPr lang="en-US" spc="4" dirty="0"/>
            </a:br>
            <a:r>
              <a:rPr lang="en-US" spc="4" dirty="0"/>
              <a:t>2- derivative of b</a:t>
            </a:r>
            <a:br>
              <a:rPr lang="en-US" spc="4" dirty="0"/>
            </a:br>
            <a:r>
              <a:rPr lang="en-US" spc="4" dirty="0"/>
              <a:t> </a:t>
            </a:r>
            <a:endParaRPr spc="4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3AB3F-C34F-6304-B9B6-904602E9F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087" y="2056964"/>
            <a:ext cx="3217481" cy="43085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8F86299-C944-8D9F-5CE0-B6B2C6669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878" y="2390526"/>
            <a:ext cx="3564941" cy="61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A0192-DECC-8142-60B1-80F5F606E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878" y="3339452"/>
            <a:ext cx="3050700" cy="611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7B8901-7E1C-ED0B-3C8C-E507C8165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5981" y="4028715"/>
            <a:ext cx="4329354" cy="61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737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56007" y="5183781"/>
            <a:ext cx="206160" cy="171187"/>
          </a:xfrm>
          <a:prstGeom prst="rect">
            <a:avLst/>
          </a:prstGeom>
        </p:spPr>
        <p:txBody>
          <a:bodyPr vert="horz" wrap="square" lIns="0" tIns="2780" rIns="0" bIns="0" rtlCol="0">
            <a:spAutoFit/>
          </a:bodyPr>
          <a:lstStyle/>
          <a:p>
            <a:pPr marL="27798">
              <a:spcBef>
                <a:spcPts val="22"/>
              </a:spcBef>
            </a:pPr>
            <a:fld id="{81D60167-4931-47E6-BA6A-407CBD079E47}" type="slidenum">
              <a:rPr sz="1094" dirty="0">
                <a:latin typeface="Calibri"/>
                <a:cs typeface="Calibri"/>
              </a:rPr>
              <a:pPr marL="27798">
                <a:spcBef>
                  <a:spcPts val="22"/>
                </a:spcBef>
              </a:pPr>
              <a:t>64</a:t>
            </a:fld>
            <a:endParaRPr sz="1094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5981" y="355526"/>
            <a:ext cx="5713481" cy="7567195"/>
          </a:xfrm>
          <a:prstGeom prst="rect">
            <a:avLst/>
          </a:prstGeom>
        </p:spPr>
        <p:txBody>
          <a:bodyPr vert="horz" wrap="square" lIns="0" tIns="9266" rIns="0" bIns="0" rtlCol="0">
            <a:spAutoFit/>
          </a:bodyPr>
          <a:lstStyle/>
          <a:p>
            <a:pPr marL="9266">
              <a:spcBef>
                <a:spcPts val="73"/>
              </a:spcBef>
            </a:pPr>
            <a:r>
              <a:rPr lang="en-US" spc="4" dirty="0"/>
              <a:t>What is the partial derivative of z with respect to w? (v=w .x  and u=sum(v)</a:t>
            </a:r>
            <a:br>
              <a:rPr lang="en-US" spc="4" dirty="0"/>
            </a:br>
            <a:br>
              <a:rPr lang="en-US" spc="4" dirty="0"/>
            </a:br>
            <a:r>
              <a:rPr lang="en-US" spc="4" dirty="0"/>
              <a:t>1- derivative of </a:t>
            </a:r>
            <a:r>
              <a:rPr lang="en-US" spc="4" dirty="0" err="1"/>
              <a:t>wx</a:t>
            </a:r>
            <a:br>
              <a:rPr lang="en-US" spc="4" dirty="0"/>
            </a:br>
            <a:br>
              <a:rPr lang="en-US" spc="4" dirty="0"/>
            </a:br>
            <a:br>
              <a:rPr lang="en-US" spc="4" dirty="0"/>
            </a:br>
            <a:br>
              <a:rPr lang="en-US" spc="4" dirty="0"/>
            </a:br>
            <a:br>
              <a:rPr lang="en-US" spc="4" dirty="0"/>
            </a:br>
            <a:br>
              <a:rPr lang="en-US" spc="4" dirty="0"/>
            </a:br>
            <a:br>
              <a:rPr lang="en-US" spc="4" dirty="0"/>
            </a:br>
            <a:br>
              <a:rPr lang="en-US" spc="4" dirty="0"/>
            </a:br>
            <a:br>
              <a:rPr lang="en-US" spc="4" dirty="0"/>
            </a:br>
            <a:r>
              <a:rPr lang="en-US" spc="4" dirty="0"/>
              <a:t>2- derivative of b</a:t>
            </a:r>
            <a:br>
              <a:rPr lang="en-US" spc="4" dirty="0"/>
            </a:br>
            <a:r>
              <a:rPr lang="en-US" spc="4" dirty="0"/>
              <a:t> </a:t>
            </a:r>
            <a:endParaRPr spc="4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3AB3F-C34F-6304-B9B6-904602E9F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087" y="2056964"/>
            <a:ext cx="3217481" cy="43085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8F86299-C944-8D9F-5CE0-B6B2C6669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878" y="2390526"/>
            <a:ext cx="3564941" cy="61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A0192-DECC-8142-60B1-80F5F606E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878" y="3339452"/>
            <a:ext cx="3050700" cy="611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7B8901-7E1C-ED0B-3C8C-E507C8165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5981" y="4028715"/>
            <a:ext cx="4329354" cy="61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345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56007" y="5183781"/>
            <a:ext cx="206160" cy="171187"/>
          </a:xfrm>
          <a:prstGeom prst="rect">
            <a:avLst/>
          </a:prstGeom>
        </p:spPr>
        <p:txBody>
          <a:bodyPr vert="horz" wrap="square" lIns="0" tIns="2780" rIns="0" bIns="0" rtlCol="0">
            <a:spAutoFit/>
          </a:bodyPr>
          <a:lstStyle/>
          <a:p>
            <a:pPr marL="27798">
              <a:spcBef>
                <a:spcPts val="22"/>
              </a:spcBef>
            </a:pPr>
            <a:fld id="{81D60167-4931-47E6-BA6A-407CBD079E47}" type="slidenum">
              <a:rPr sz="1094" dirty="0">
                <a:latin typeface="Calibri"/>
                <a:cs typeface="Calibri"/>
              </a:rPr>
              <a:pPr marL="27798">
                <a:spcBef>
                  <a:spcPts val="22"/>
                </a:spcBef>
              </a:pPr>
              <a:t>65</a:t>
            </a:fld>
            <a:endParaRPr sz="1094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5981" y="355526"/>
            <a:ext cx="5713481" cy="7567195"/>
          </a:xfrm>
          <a:prstGeom prst="rect">
            <a:avLst/>
          </a:prstGeom>
        </p:spPr>
        <p:txBody>
          <a:bodyPr vert="horz" wrap="square" lIns="0" tIns="9266" rIns="0" bIns="0" rtlCol="0">
            <a:spAutoFit/>
          </a:bodyPr>
          <a:lstStyle/>
          <a:p>
            <a:pPr marL="9266">
              <a:spcBef>
                <a:spcPts val="73"/>
              </a:spcBef>
            </a:pPr>
            <a:r>
              <a:rPr lang="en-US" spc="4" dirty="0"/>
              <a:t>What is the partial derivative of z with respect to w? (v=w .x  and u=sum(v)</a:t>
            </a:r>
            <a:br>
              <a:rPr lang="en-US" spc="4" dirty="0"/>
            </a:br>
            <a:br>
              <a:rPr lang="en-US" spc="4" dirty="0"/>
            </a:br>
            <a:r>
              <a:rPr lang="en-US" spc="4" dirty="0"/>
              <a:t>1- derivative of </a:t>
            </a:r>
            <a:r>
              <a:rPr lang="en-US" spc="4" dirty="0" err="1"/>
              <a:t>wx</a:t>
            </a:r>
            <a:br>
              <a:rPr lang="en-US" spc="4" dirty="0"/>
            </a:br>
            <a:br>
              <a:rPr lang="en-US" spc="4" dirty="0"/>
            </a:br>
            <a:br>
              <a:rPr lang="en-US" spc="4" dirty="0"/>
            </a:br>
            <a:br>
              <a:rPr lang="en-US" spc="4" dirty="0"/>
            </a:br>
            <a:br>
              <a:rPr lang="en-US" spc="4" dirty="0"/>
            </a:br>
            <a:br>
              <a:rPr lang="en-US" spc="4" dirty="0"/>
            </a:br>
            <a:br>
              <a:rPr lang="en-US" spc="4" dirty="0"/>
            </a:br>
            <a:br>
              <a:rPr lang="en-US" spc="4" dirty="0"/>
            </a:br>
            <a:br>
              <a:rPr lang="en-US" spc="4" dirty="0"/>
            </a:br>
            <a:r>
              <a:rPr lang="en-US" spc="4" dirty="0"/>
              <a:t>2- derivative of b</a:t>
            </a:r>
            <a:br>
              <a:rPr lang="en-US" spc="4" dirty="0"/>
            </a:br>
            <a:r>
              <a:rPr lang="en-US" spc="4" dirty="0"/>
              <a:t> </a:t>
            </a:r>
            <a:endParaRPr spc="4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3AB3F-C34F-6304-B9B6-904602E9F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087" y="2056964"/>
            <a:ext cx="3217481" cy="43085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8F86299-C944-8D9F-5CE0-B6B2C6669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878" y="2390526"/>
            <a:ext cx="3564941" cy="61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A0192-DECC-8142-60B1-80F5F606E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878" y="3339452"/>
            <a:ext cx="3050700" cy="611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7B8901-7E1C-ED0B-3C8C-E507C8165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5981" y="4028715"/>
            <a:ext cx="4329354" cy="61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531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56007" y="5183781"/>
            <a:ext cx="206160" cy="171187"/>
          </a:xfrm>
          <a:prstGeom prst="rect">
            <a:avLst/>
          </a:prstGeom>
        </p:spPr>
        <p:txBody>
          <a:bodyPr vert="horz" wrap="square" lIns="0" tIns="2780" rIns="0" bIns="0" rtlCol="0">
            <a:spAutoFit/>
          </a:bodyPr>
          <a:lstStyle/>
          <a:p>
            <a:pPr marL="27798">
              <a:spcBef>
                <a:spcPts val="22"/>
              </a:spcBef>
            </a:pPr>
            <a:fld id="{81D60167-4931-47E6-BA6A-407CBD079E47}" type="slidenum">
              <a:rPr sz="1094" dirty="0">
                <a:latin typeface="Calibri"/>
                <a:cs typeface="Calibri"/>
              </a:rPr>
              <a:pPr marL="27798">
                <a:spcBef>
                  <a:spcPts val="22"/>
                </a:spcBef>
              </a:pPr>
              <a:t>66</a:t>
            </a:fld>
            <a:endParaRPr sz="1094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5981" y="355526"/>
            <a:ext cx="5713481" cy="1520924"/>
          </a:xfrm>
          <a:prstGeom prst="rect">
            <a:avLst/>
          </a:prstGeom>
        </p:spPr>
        <p:txBody>
          <a:bodyPr vert="horz" wrap="square" lIns="0" tIns="9266" rIns="0" bIns="0" rtlCol="0">
            <a:spAutoFit/>
          </a:bodyPr>
          <a:lstStyle/>
          <a:p>
            <a:pPr marL="9266">
              <a:spcBef>
                <a:spcPts val="73"/>
              </a:spcBef>
            </a:pPr>
            <a:r>
              <a:rPr lang="en-US" spc="4" dirty="0"/>
              <a:t>What is the partial derivative of z </a:t>
            </a:r>
            <a:br>
              <a:rPr lang="en-US" spc="4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z= </a:t>
            </a:r>
            <a:r>
              <a:rPr lang="en-US" b="0" i="1" dirty="0" err="1">
                <a:solidFill>
                  <a:srgbClr val="292929"/>
                </a:solidFill>
                <a:effectLst/>
                <a:latin typeface="charter"/>
              </a:rPr>
              <a:t>u+b</a:t>
            </a:r>
            <a:endParaRPr spc="4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D1637-1EF8-50C2-F535-67851D5F7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811" y="1834590"/>
            <a:ext cx="4794950" cy="611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F770C-03EF-6A17-3EB2-EE779F3B1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67" y="3057649"/>
            <a:ext cx="5851229" cy="61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493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56007" y="5183781"/>
            <a:ext cx="206160" cy="171187"/>
          </a:xfrm>
          <a:prstGeom prst="rect">
            <a:avLst/>
          </a:prstGeom>
        </p:spPr>
        <p:txBody>
          <a:bodyPr vert="horz" wrap="square" lIns="0" tIns="2780" rIns="0" bIns="0" rtlCol="0">
            <a:spAutoFit/>
          </a:bodyPr>
          <a:lstStyle/>
          <a:p>
            <a:pPr marL="27798">
              <a:spcBef>
                <a:spcPts val="22"/>
              </a:spcBef>
            </a:pPr>
            <a:fld id="{81D60167-4931-47E6-BA6A-407CBD079E47}" type="slidenum">
              <a:rPr sz="1094" dirty="0">
                <a:latin typeface="Calibri"/>
                <a:cs typeface="Calibri"/>
              </a:rPr>
              <a:pPr marL="27798">
                <a:spcBef>
                  <a:spcPts val="22"/>
                </a:spcBef>
              </a:pPr>
              <a:t>67</a:t>
            </a:fld>
            <a:endParaRPr sz="1094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7100" y="367058"/>
            <a:ext cx="5970602" cy="2024780"/>
          </a:xfrm>
          <a:prstGeom prst="rect">
            <a:avLst/>
          </a:prstGeom>
        </p:spPr>
        <p:txBody>
          <a:bodyPr vert="horz" wrap="square" lIns="0" tIns="9266" rIns="0" bIns="0" rtlCol="0">
            <a:spAutoFit/>
          </a:bodyPr>
          <a:lstStyle/>
          <a:p>
            <a:pPr algn="l"/>
            <a:r>
              <a:rPr lang="en-US" spc="4" dirty="0"/>
              <a:t>What is the partial derivative of neuron(z) with respect to z?</a:t>
            </a:r>
            <a:br>
              <a:rPr lang="en-US" spc="4" dirty="0"/>
            </a:br>
            <a:br>
              <a:rPr lang="en-US" dirty="0"/>
            </a:br>
            <a:endParaRPr spc="4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5AA1C-83EB-C126-A29C-E7CFE77659AD}"/>
              </a:ext>
            </a:extLst>
          </p:cNvPr>
          <p:cNvSpPr txBox="1"/>
          <p:nvPr/>
        </p:nvSpPr>
        <p:spPr>
          <a:xfrm>
            <a:off x="2206625" y="1612215"/>
            <a:ext cx="3669179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313" i="1" dirty="0">
                <a:solidFill>
                  <a:srgbClr val="FF0000"/>
                </a:solidFill>
                <a:latin typeface="charter"/>
              </a:rPr>
              <a:t>Neuron(z)=max(0,z)=max(0, sum(</a:t>
            </a:r>
            <a:r>
              <a:rPr lang="pl-PL" sz="1313" b="1" dirty="0">
                <a:solidFill>
                  <a:srgbClr val="FF0000"/>
                </a:solidFill>
                <a:latin typeface="charter"/>
              </a:rPr>
              <a:t>w</a:t>
            </a:r>
            <a:r>
              <a:rPr lang="pl-PL" sz="1313" dirty="0">
                <a:solidFill>
                  <a:srgbClr val="FF0000"/>
                </a:solidFill>
                <a:latin typeface="charter"/>
              </a:rPr>
              <a:t>⊗</a:t>
            </a:r>
            <a:r>
              <a:rPr lang="pl-PL" sz="1313" b="1" dirty="0">
                <a:solidFill>
                  <a:srgbClr val="FF0000"/>
                </a:solidFill>
                <a:latin typeface="charter"/>
              </a:rPr>
              <a:t>x</a:t>
            </a:r>
            <a:r>
              <a:rPr lang="pl-PL" sz="1313" i="1" dirty="0">
                <a:solidFill>
                  <a:srgbClr val="FF0000"/>
                </a:solidFill>
                <a:latin typeface="charter"/>
              </a:rPr>
              <a:t>)+b).</a:t>
            </a:r>
            <a:endParaRPr lang="en-US" sz="1313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ECF246-20C8-F7D2-B8A7-297DDC1F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96" y="1881671"/>
            <a:ext cx="3495449" cy="903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BCB513-B16B-6EA8-DE13-426B41F65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38" y="3011203"/>
            <a:ext cx="3113243" cy="6115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532367-2D6B-A9A2-32D9-B21678974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311" y="3789514"/>
            <a:ext cx="3064599" cy="8617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88093-DD37-32B0-F86A-023CD15C4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618" y="4722666"/>
            <a:ext cx="2731037" cy="91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837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45448-97DA-02FA-3BC0-70978AA6E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538" y="355526"/>
            <a:ext cx="6047043" cy="1145185"/>
          </a:xfrm>
        </p:spPr>
        <p:txBody>
          <a:bodyPr/>
          <a:lstStyle/>
          <a:p>
            <a:r>
              <a:rPr lang="en-US" spc="4" dirty="0"/>
              <a:t>What is the partial derivative of neuron(z) with respect to b?</a:t>
            </a:r>
            <a:br>
              <a:rPr lang="en-US" spc="4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9C1EC-017D-637A-5B14-6A1E6A94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406" y="1445435"/>
            <a:ext cx="3585789" cy="72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98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6AF7-73E2-60B5-B46E-94A54EDB5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300" y="244475"/>
            <a:ext cx="6629400" cy="763457"/>
          </a:xfrm>
        </p:spPr>
        <p:txBody>
          <a:bodyPr/>
          <a:lstStyle/>
          <a:p>
            <a:r>
              <a:rPr lang="en-US" b="1" i="0" dirty="0">
                <a:solidFill>
                  <a:srgbClr val="292929"/>
                </a:solidFill>
                <a:effectLst/>
                <a:highlight>
                  <a:srgbClr val="FFFF00"/>
                </a:highlight>
                <a:latin typeface="sohne"/>
              </a:rPr>
              <a:t>Gradient of Loss Function</a:t>
            </a:r>
            <a:br>
              <a:rPr lang="en-US" b="1" i="0" dirty="0">
                <a:solidFill>
                  <a:srgbClr val="292929"/>
                </a:solidFill>
                <a:effectLst/>
                <a:latin typeface="sohne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5EDC0-BA16-7709-CA43-465C0696A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063" y="889498"/>
            <a:ext cx="5559363" cy="771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4AD118-C835-C6FA-7326-8D42EE246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247" y="2001370"/>
            <a:ext cx="3961046" cy="12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9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標題 1">
            <a:extLst>
              <a:ext uri="{FF2B5EF4-FFF2-40B4-BE49-F238E27FC236}">
                <a16:creationId xmlns:a16="http://schemas.microsoft.com/office/drawing/2014/main" id="{A0A4BBC6-CE3A-D3A8-9959-3FE605C81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81334" y="301905"/>
            <a:ext cx="6521133" cy="1096044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841D13CC-3748-3C9E-5D30-B211C80765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76676" y="1983380"/>
          <a:ext cx="2375856" cy="2282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字方塊 4">
            <a:extLst>
              <a:ext uri="{FF2B5EF4-FFF2-40B4-BE49-F238E27FC236}">
                <a16:creationId xmlns:a16="http://schemas.microsoft.com/office/drawing/2014/main" id="{217F2FD3-E8A5-432D-4E4D-02C045414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4572" y="4456371"/>
            <a:ext cx="1940063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6 x 6 image</a:t>
            </a:r>
            <a:endParaRPr lang="zh-TW" altLang="en-US" sz="1985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780785FA-21AF-6886-4E8E-732616B7C547}"/>
              </a:ext>
            </a:extLst>
          </p:cNvPr>
          <p:cNvGraphicFramePr>
            <a:graphicFrameLocks noGrp="1"/>
          </p:cNvGraphicFramePr>
          <p:nvPr/>
        </p:nvGraphicFramePr>
        <p:xfrm>
          <a:off x="5610269" y="1710354"/>
          <a:ext cx="1341504" cy="1141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6">
            <a:extLst>
              <a:ext uri="{FF2B5EF4-FFF2-40B4-BE49-F238E27FC236}">
                <a16:creationId xmlns:a16="http://schemas.microsoft.com/office/drawing/2014/main" id="{F3615444-3259-4A6C-F34C-5E49D4192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6953" y="2001758"/>
            <a:ext cx="1197116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Filter 1</a:t>
            </a:r>
            <a:endParaRPr lang="zh-TW" altLang="en-US" sz="1985"/>
          </a:p>
        </p:txBody>
      </p:sp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68394F06-1445-6F15-BD31-F43D3A77195E}"/>
              </a:ext>
            </a:extLst>
          </p:cNvPr>
          <p:cNvGraphicFramePr>
            <a:graphicFrameLocks noGrp="1"/>
          </p:cNvGraphicFramePr>
          <p:nvPr/>
        </p:nvGraphicFramePr>
        <p:xfrm>
          <a:off x="5610269" y="3054484"/>
          <a:ext cx="1341504" cy="1141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8">
            <a:extLst>
              <a:ext uri="{FF2B5EF4-FFF2-40B4-BE49-F238E27FC236}">
                <a16:creationId xmlns:a16="http://schemas.microsoft.com/office/drawing/2014/main" id="{F6A88F17-ADAC-9A70-C303-EA5138201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6953" y="3334074"/>
            <a:ext cx="1197116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Filter 2</a:t>
            </a:r>
            <a:endParaRPr lang="zh-TW" altLang="en-US" sz="1985"/>
          </a:p>
        </p:txBody>
      </p:sp>
      <p:sp>
        <p:nvSpPr>
          <p:cNvPr id="11" name="文字方塊 9">
            <a:extLst>
              <a:ext uri="{FF2B5EF4-FFF2-40B4-BE49-F238E27FC236}">
                <a16:creationId xmlns:a16="http://schemas.microsoft.com/office/drawing/2014/main" id="{FA4B5B8E-691E-8826-8D99-17AB99E1F59F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082158" y="4141899"/>
            <a:ext cx="585432" cy="80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2315" b="1"/>
              <a:t>……</a:t>
            </a:r>
            <a:endParaRPr lang="zh-TW" altLang="en-US" sz="2315" b="1"/>
          </a:p>
        </p:txBody>
      </p:sp>
      <p:sp>
        <p:nvSpPr>
          <p:cNvPr id="12" name="文字方塊 10">
            <a:extLst>
              <a:ext uri="{FF2B5EF4-FFF2-40B4-BE49-F238E27FC236}">
                <a16:creationId xmlns:a16="http://schemas.microsoft.com/office/drawing/2014/main" id="{DE1E6C4A-0959-DE54-27E9-D546692ED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9937" y="830894"/>
            <a:ext cx="3276318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 b="1">
                <a:solidFill>
                  <a:srgbClr val="FF0000"/>
                </a:solidFill>
              </a:rPr>
              <a:t>These are the network parameters to be learned.</a:t>
            </a:r>
            <a:endParaRPr lang="zh-TW" altLang="en-US" sz="1985" b="1">
              <a:solidFill>
                <a:srgbClr val="FF0000"/>
              </a:solidFill>
            </a:endParaRPr>
          </a:p>
        </p:txBody>
      </p:sp>
      <p:sp>
        <p:nvSpPr>
          <p:cNvPr id="15" name="文字方塊 12">
            <a:extLst>
              <a:ext uri="{FF2B5EF4-FFF2-40B4-BE49-F238E27FC236}">
                <a16:creationId xmlns:a16="http://schemas.microsoft.com/office/drawing/2014/main" id="{3D8C271E-806C-3A44-56A3-83549848F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202" y="4837033"/>
            <a:ext cx="2940285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Each filter detects a small pattern (3 x 3). </a:t>
            </a:r>
            <a:endParaRPr lang="zh-TW" altLang="en-US" sz="1985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E7C61E-B65A-9CEE-3F09-1DF5D526B586}"/>
              </a:ext>
            </a:extLst>
          </p:cNvPr>
          <p:cNvSpPr txBox="1"/>
          <p:nvPr/>
        </p:nvSpPr>
        <p:spPr>
          <a:xfrm>
            <a:off x="1984251" y="444749"/>
            <a:ext cx="3669179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313" b="1" dirty="0">
                <a:solidFill>
                  <a:srgbClr val="292929"/>
                </a:solidFill>
                <a:highlight>
                  <a:srgbClr val="FFFF00"/>
                </a:highlight>
                <a:latin typeface="sohne"/>
              </a:rPr>
              <a:t>Gradient With Respect to Weights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DBA7B5-DF8E-4E2C-6D3A-12CBCDD88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38" y="1389841"/>
            <a:ext cx="3446805" cy="7435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B98EFD-4676-52B8-8594-816D62829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268" y="2477391"/>
            <a:ext cx="6365470" cy="715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CEF01E-F094-5FD4-281D-77784BFF4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557" y="106522"/>
            <a:ext cx="3958609" cy="1223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BA8ADA-743F-4A83-3E60-2C3B86168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812" y="3756297"/>
            <a:ext cx="2098659" cy="62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801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67A989-996E-A254-5857-8CD8CC7D5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538" y="185481"/>
            <a:ext cx="2094950" cy="622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0BE940-9B60-48D2-7470-1B267BFE7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538" y="1167466"/>
            <a:ext cx="6115299" cy="840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1B1B8-0016-8153-9CED-6DBB77B6E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745" y="2038842"/>
            <a:ext cx="3307821" cy="806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682540-FCDB-271A-5A56-8BCA237D4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251" y="3335618"/>
            <a:ext cx="5510718" cy="15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68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4BB32-FE2A-671A-AFBF-8254A4280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657" y="500343"/>
            <a:ext cx="5462074" cy="14523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716C9A-D5C7-E369-2337-FC5F08968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470" y="2088236"/>
            <a:ext cx="4794950" cy="1494079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0ADE569C-E8C0-D0E0-FB13-CF8414F20FBD}"/>
              </a:ext>
            </a:extLst>
          </p:cNvPr>
          <p:cNvSpPr txBox="1">
            <a:spLocks/>
          </p:cNvSpPr>
          <p:nvPr/>
        </p:nvSpPr>
        <p:spPr>
          <a:xfrm>
            <a:off x="1817469" y="136391"/>
            <a:ext cx="5726144" cy="368686"/>
          </a:xfrm>
          <a:prstGeom prst="rect">
            <a:avLst/>
          </a:prstGeom>
        </p:spPr>
        <p:txBody>
          <a:bodyPr vert="horz" wrap="square" lIns="0" tIns="9266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266">
              <a:spcBef>
                <a:spcPts val="73"/>
              </a:spcBef>
            </a:pPr>
            <a:r>
              <a:rPr lang="en-US" sz="2335" b="1" kern="0" spc="4" dirty="0">
                <a:solidFill>
                  <a:sysClr val="windowText" lastClr="000000"/>
                </a:solidFill>
                <a:highlight>
                  <a:srgbClr val="FFFF00"/>
                </a:highlight>
              </a:rPr>
              <a:t>This is the derivative of the loss function </a:t>
            </a:r>
          </a:p>
        </p:txBody>
      </p:sp>
    </p:spTree>
    <p:extLst>
      <p:ext uri="{BB962C8B-B14F-4D97-AF65-F5344CB8AC3E}">
        <p14:creationId xmlns:p14="http://schemas.microsoft.com/office/powerpoint/2010/main" val="40664330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716C9A-D5C7-E369-2337-FC5F0896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82" y="714696"/>
            <a:ext cx="4794950" cy="1494079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0ADE569C-E8C0-D0E0-FB13-CF8414F20FBD}"/>
              </a:ext>
            </a:extLst>
          </p:cNvPr>
          <p:cNvSpPr txBox="1">
            <a:spLocks/>
          </p:cNvSpPr>
          <p:nvPr/>
        </p:nvSpPr>
        <p:spPr>
          <a:xfrm>
            <a:off x="1817469" y="136391"/>
            <a:ext cx="5726144" cy="368686"/>
          </a:xfrm>
          <a:prstGeom prst="rect">
            <a:avLst/>
          </a:prstGeom>
        </p:spPr>
        <p:txBody>
          <a:bodyPr vert="horz" wrap="square" lIns="0" tIns="9266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266">
              <a:spcBef>
                <a:spcPts val="73"/>
              </a:spcBef>
            </a:pPr>
            <a:r>
              <a:rPr lang="en-US" sz="2335" b="1" kern="0" spc="4" dirty="0">
                <a:solidFill>
                  <a:sysClr val="windowText" lastClr="000000"/>
                </a:solidFill>
                <a:highlight>
                  <a:srgbClr val="FFFF00"/>
                </a:highlight>
              </a:rPr>
              <a:t>What does it mean 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731E64-3911-E412-19CA-B0F263180E7F}"/>
              </a:ext>
            </a:extLst>
          </p:cNvPr>
          <p:cNvSpPr txBox="1"/>
          <p:nvPr/>
        </p:nvSpPr>
        <p:spPr>
          <a:xfrm>
            <a:off x="2095438" y="2860197"/>
            <a:ext cx="3669179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b="1" dirty="0" err="1">
                <a:solidFill>
                  <a:srgbClr val="292929"/>
                </a:solidFill>
                <a:latin typeface="charter"/>
              </a:rPr>
              <a:t>ei</a:t>
            </a:r>
            <a:r>
              <a:rPr lang="en-US" sz="1313" b="1" dirty="0">
                <a:solidFill>
                  <a:srgbClr val="292929"/>
                </a:solidFill>
                <a:latin typeface="charter"/>
              </a:rPr>
              <a:t>= </a:t>
            </a:r>
            <a:r>
              <a:rPr lang="en-US" sz="1313" b="1" dirty="0" err="1">
                <a:solidFill>
                  <a:srgbClr val="292929"/>
                </a:solidFill>
                <a:latin typeface="charter"/>
              </a:rPr>
              <a:t>w∙x</a:t>
            </a:r>
            <a:r>
              <a:rPr lang="en-US" sz="1313" dirty="0" err="1">
                <a:solidFill>
                  <a:srgbClr val="292929"/>
                </a:solidFill>
                <a:latin typeface="charter"/>
              </a:rPr>
              <a:t>+</a:t>
            </a:r>
            <a:r>
              <a:rPr lang="en-US" sz="1313" i="1" dirty="0" err="1">
                <a:solidFill>
                  <a:srgbClr val="292929"/>
                </a:solidFill>
                <a:latin typeface="charter"/>
              </a:rPr>
              <a:t>b-y</a:t>
            </a:r>
            <a:r>
              <a:rPr lang="en-US" sz="1313" i="1" dirty="0">
                <a:solidFill>
                  <a:srgbClr val="292929"/>
                </a:solidFill>
                <a:latin typeface="charter"/>
              </a:rPr>
              <a:t> </a:t>
            </a:r>
            <a:r>
              <a:rPr lang="en-US" sz="1313" dirty="0">
                <a:solidFill>
                  <a:srgbClr val="292929"/>
                </a:solidFill>
                <a:latin typeface="charter"/>
              </a:rPr>
              <a:t>can be interpreted as an error term</a:t>
            </a:r>
            <a:endParaRPr lang="en-US" sz="1313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60DB89-96E6-E805-9A92-38B06E089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992" y="3164044"/>
            <a:ext cx="1765098" cy="8061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7F8BB0-1C8D-8ECD-DFE2-4E3CAFECB595}"/>
              </a:ext>
            </a:extLst>
          </p:cNvPr>
          <p:cNvSpPr txBox="1"/>
          <p:nvPr/>
        </p:nvSpPr>
        <p:spPr>
          <a:xfrm>
            <a:off x="2206625" y="3947148"/>
            <a:ext cx="5726144" cy="1304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solidFill>
                  <a:srgbClr val="292929"/>
                </a:solidFill>
                <a:latin typeface="charter"/>
              </a:rPr>
              <a:t> The derivative represents the slope (how much we must move our weights by in order to minimize our error)</a:t>
            </a:r>
          </a:p>
          <a:p>
            <a:endParaRPr lang="en-US" sz="1313" dirty="0">
              <a:solidFill>
                <a:srgbClr val="292929"/>
              </a:solidFill>
              <a:latin typeface="charter"/>
            </a:endParaRPr>
          </a:p>
          <a:p>
            <a:r>
              <a:rPr lang="en-US" sz="1313" dirty="0">
                <a:solidFill>
                  <a:srgbClr val="292929"/>
                </a:solidFill>
                <a:latin typeface="charter"/>
              </a:rPr>
              <a:t> If our neural network has just begun training, and has a very low accuracy, the error will be high and thus the derivative will be large as well. Therefore, we will have to take a big step in order to minimize our error.</a:t>
            </a:r>
            <a:endParaRPr lang="en-US" sz="1313" dirty="0"/>
          </a:p>
        </p:txBody>
      </p:sp>
    </p:spTree>
    <p:extLst>
      <p:ext uri="{BB962C8B-B14F-4D97-AF65-F5344CB8AC3E}">
        <p14:creationId xmlns:p14="http://schemas.microsoft.com/office/powerpoint/2010/main" val="20173734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DD5F8-BB27-4832-03B3-D5D7887F3230}"/>
              </a:ext>
            </a:extLst>
          </p:cNvPr>
          <p:cNvSpPr txBox="1"/>
          <p:nvPr/>
        </p:nvSpPr>
        <p:spPr>
          <a:xfrm>
            <a:off x="1877232" y="2946422"/>
            <a:ext cx="4374694" cy="1450609"/>
          </a:xfrm>
          <a:prstGeom prst="rect">
            <a:avLst/>
          </a:prstGeom>
        </p:spPr>
        <p:txBody>
          <a:bodyPr vert="horz" lIns="66712" tIns="33356" rIns="66712" bIns="33356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38"/>
              </a:spcAft>
            </a:pPr>
            <a:r>
              <a:rPr lang="en-US" sz="2408">
                <a:highlight>
                  <a:srgbClr val="FFFF00"/>
                </a:highlight>
                <a:latin typeface="+mj-lt"/>
                <a:ea typeface="+mj-ea"/>
                <a:cs typeface="+mj-cs"/>
              </a:rPr>
              <a:t>Subtract  current weights with the derivative in order to get one step closer to minimizing the loss function</a:t>
            </a: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2E4FEBDD-B5CE-E0F9-DC94-A74E8A052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519" y="1039680"/>
            <a:ext cx="3703578" cy="1117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0088D9-A09A-A65D-CB26-8E0FEFC8B0FA}"/>
              </a:ext>
            </a:extLst>
          </p:cNvPr>
          <p:cNvSpPr txBox="1"/>
          <p:nvPr/>
        </p:nvSpPr>
        <p:spPr>
          <a:xfrm>
            <a:off x="3040530" y="4454955"/>
            <a:ext cx="4558677" cy="49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solidFill>
                  <a:srgbClr val="292929"/>
                </a:solidFill>
                <a:latin typeface="charter"/>
              </a:rPr>
              <a:t> η represents the learning </a:t>
            </a:r>
            <a:r>
              <a:rPr lang="en-US" sz="1313" dirty="0" err="1">
                <a:solidFill>
                  <a:srgbClr val="292929"/>
                </a:solidFill>
                <a:latin typeface="charter"/>
              </a:rPr>
              <a:t>rate</a:t>
            </a:r>
            <a:r>
              <a:rPr lang="en-US" sz="1313" dirty="0" err="1">
                <a:solidFill>
                  <a:srgbClr val="292929"/>
                </a:solidFill>
                <a:latin typeface="charter"/>
                <a:sym typeface="Wingdings" panose="05000000000000000000" pitchFamily="2" charset="2"/>
              </a:rPr>
              <a:t></a:t>
            </a:r>
            <a:r>
              <a:rPr lang="en-US" sz="1313" dirty="0" err="1">
                <a:solidFill>
                  <a:srgbClr val="292929"/>
                </a:solidFill>
                <a:latin typeface="charter"/>
              </a:rPr>
              <a:t>The</a:t>
            </a:r>
            <a:r>
              <a:rPr lang="en-US" sz="1313" dirty="0">
                <a:solidFill>
                  <a:srgbClr val="292929"/>
                </a:solidFill>
                <a:latin typeface="charter"/>
              </a:rPr>
              <a:t> larger the learning rate, the bigger the step</a:t>
            </a:r>
            <a:endParaRPr lang="en-US" sz="1313" dirty="0"/>
          </a:p>
        </p:txBody>
      </p:sp>
    </p:spTree>
    <p:extLst>
      <p:ext uri="{BB962C8B-B14F-4D97-AF65-F5344CB8AC3E}">
        <p14:creationId xmlns:p14="http://schemas.microsoft.com/office/powerpoint/2010/main" val="3053355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E7C61E-B65A-9CEE-3F09-1DF5D526B586}"/>
              </a:ext>
            </a:extLst>
          </p:cNvPr>
          <p:cNvSpPr txBox="1"/>
          <p:nvPr/>
        </p:nvSpPr>
        <p:spPr>
          <a:xfrm>
            <a:off x="1984251" y="444749"/>
            <a:ext cx="3669179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313" b="1" dirty="0">
                <a:solidFill>
                  <a:srgbClr val="292929"/>
                </a:solidFill>
                <a:highlight>
                  <a:srgbClr val="FFFF00"/>
                </a:highlight>
                <a:latin typeface="sohne"/>
              </a:rPr>
              <a:t>Gradient With Respect to bias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CEF01E-F094-5FD4-281D-77784BFF4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57" y="106522"/>
            <a:ext cx="3958609" cy="122316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3D7F63A-FC94-9B55-13E8-998FEE864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900" y="1389841"/>
            <a:ext cx="2397475" cy="70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47B85D-428E-8A00-78A9-BF8B851F9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761" y="2463493"/>
            <a:ext cx="5844280" cy="74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721FB0F-A4AC-88CF-5FD3-4ECA41A83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899" y="3715435"/>
            <a:ext cx="2008320" cy="62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898A5F-E276-1F86-009F-C9A80883B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5901" y="3822062"/>
            <a:ext cx="1494079" cy="79220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66439500-798A-F788-24A6-8538CEDAF486}"/>
              </a:ext>
            </a:extLst>
          </p:cNvPr>
          <p:cNvSpPr/>
          <p:nvPr/>
        </p:nvSpPr>
        <p:spPr>
          <a:xfrm>
            <a:off x="4207996" y="4614272"/>
            <a:ext cx="1890183" cy="342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13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367C4-077A-527B-1609-726E6F811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028" y="4785308"/>
            <a:ext cx="1640012" cy="54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95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標題 1">
            <a:extLst>
              <a:ext uri="{FF2B5EF4-FFF2-40B4-BE49-F238E27FC236}">
                <a16:creationId xmlns:a16="http://schemas.microsoft.com/office/drawing/2014/main" id="{90B3EAB6-D9DC-B116-21BA-0187C1B63F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81334" y="301905"/>
            <a:ext cx="6521133" cy="1096044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83BD774B-7E2B-421A-29E2-A3760D4E5D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76676" y="1983380"/>
          <a:ext cx="2375856" cy="2282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7638" name="文字方塊 4">
            <a:extLst>
              <a:ext uri="{FF2B5EF4-FFF2-40B4-BE49-F238E27FC236}">
                <a16:creationId xmlns:a16="http://schemas.microsoft.com/office/drawing/2014/main" id="{1876C63E-2730-6399-9ABD-0420FE5DF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4572" y="4456371"/>
            <a:ext cx="1940063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6 x 6 image</a:t>
            </a:r>
            <a:endParaRPr lang="zh-TW" altLang="en-US" sz="1985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10D0CBDE-D571-65D6-7476-97D834464ED2}"/>
              </a:ext>
            </a:extLst>
          </p:cNvPr>
          <p:cNvGraphicFramePr>
            <a:graphicFrameLocks noGrp="1"/>
          </p:cNvGraphicFramePr>
          <p:nvPr/>
        </p:nvGraphicFramePr>
        <p:xfrm>
          <a:off x="5862293" y="395101"/>
          <a:ext cx="1341504" cy="1141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7657" name="文字方塊 6">
            <a:extLst>
              <a:ext uri="{FF2B5EF4-FFF2-40B4-BE49-F238E27FC236}">
                <a16:creationId xmlns:a16="http://schemas.microsoft.com/office/drawing/2014/main" id="{F6CE1B09-617E-802D-FDEA-0BC6EE8D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3798" y="771826"/>
            <a:ext cx="1197116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Filter 1</a:t>
            </a:r>
            <a:endParaRPr lang="zh-TW" altLang="en-US" sz="1985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747E0E2B-59F0-7DA6-F099-19FD31FDEFFD}"/>
              </a:ext>
            </a:extLst>
          </p:cNvPr>
          <p:cNvSpPr/>
          <p:nvPr/>
        </p:nvSpPr>
        <p:spPr>
          <a:xfrm>
            <a:off x="2076675" y="1983380"/>
            <a:ext cx="1170864" cy="1143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C723E3B6-7937-8FA7-F8A3-F31FE26A9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6600" y="2304974"/>
            <a:ext cx="594620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B926F21B-00DC-DA6A-A842-DBCD73612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2293" y="2304974"/>
            <a:ext cx="594620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-1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2" name="矩形 27">
            <a:extLst>
              <a:ext uri="{FF2B5EF4-FFF2-40B4-BE49-F238E27FC236}">
                <a16:creationId xmlns:a16="http://schemas.microsoft.com/office/drawing/2014/main" id="{6DEBD5DE-F017-B7DC-B78D-E71AB17F30CA}"/>
              </a:ext>
            </a:extLst>
          </p:cNvPr>
          <p:cNvSpPr/>
          <p:nvPr/>
        </p:nvSpPr>
        <p:spPr>
          <a:xfrm>
            <a:off x="2488841" y="1983380"/>
            <a:ext cx="1172176" cy="1143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3" name="矩形 33">
            <a:extLst>
              <a:ext uri="{FF2B5EF4-FFF2-40B4-BE49-F238E27FC236}">
                <a16:creationId xmlns:a16="http://schemas.microsoft.com/office/drawing/2014/main" id="{8A49E3B9-C4A0-59D9-B301-F75019AE6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6315" y="1432077"/>
            <a:ext cx="1095172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s</a:t>
            </a:r>
            <a:r>
              <a:rPr lang="zh-TW" altLang="en-US" sz="1985"/>
              <a:t>tride</a:t>
            </a:r>
            <a:r>
              <a:rPr lang="en-US" altLang="zh-TW" sz="1985"/>
              <a:t>=1</a:t>
            </a:r>
            <a:endParaRPr lang="zh-TW" altLang="en-US" sz="1985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66C170-4BC5-3049-6B9C-B4E0BBE606F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37851" y="2583251"/>
            <a:ext cx="567055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768F38B-ADB5-7BEB-A702-07C55B939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4845" y="2016196"/>
            <a:ext cx="821059" cy="55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/>
              <a:t>Dot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/>
              <a:t>product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標題 1">
            <a:extLst>
              <a:ext uri="{FF2B5EF4-FFF2-40B4-BE49-F238E27FC236}">
                <a16:creationId xmlns:a16="http://schemas.microsoft.com/office/drawing/2014/main" id="{A8E0F942-7190-0AC7-FC1B-E9AC96A725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81334" y="301905"/>
            <a:ext cx="6521133" cy="1096044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636E35CD-DCDE-10F0-1FFA-9F332C9B2B7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76676" y="1983380"/>
          <a:ext cx="2375856" cy="2282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59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75592" marR="75592" marT="37804" marB="378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 marL="75592" marR="75592" marT="37804" marB="3780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8662" name="文字方塊 4">
            <a:extLst>
              <a:ext uri="{FF2B5EF4-FFF2-40B4-BE49-F238E27FC236}">
                <a16:creationId xmlns:a16="http://schemas.microsoft.com/office/drawing/2014/main" id="{74E48ACE-B919-09C1-F4D6-B3946FB72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4572" y="4456371"/>
            <a:ext cx="1940063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6 x 6 image</a:t>
            </a:r>
            <a:endParaRPr lang="zh-TW" altLang="en-US" sz="1985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831971DE-9E73-5641-D125-994A250CBA96}"/>
              </a:ext>
            </a:extLst>
          </p:cNvPr>
          <p:cNvGraphicFramePr>
            <a:graphicFrameLocks noGrp="1"/>
          </p:cNvGraphicFramePr>
          <p:nvPr/>
        </p:nvGraphicFramePr>
        <p:xfrm>
          <a:off x="5862293" y="395101"/>
          <a:ext cx="1341504" cy="1141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-1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 marL="75620" marR="75620" marT="37804" marB="37804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8681" name="文字方塊 6">
            <a:extLst>
              <a:ext uri="{FF2B5EF4-FFF2-40B4-BE49-F238E27FC236}">
                <a16:creationId xmlns:a16="http://schemas.microsoft.com/office/drawing/2014/main" id="{6F3DA2BE-3CA3-EAA7-7B4F-7B959F8EF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3798" y="771826"/>
            <a:ext cx="1197116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Filter 1</a:t>
            </a:r>
            <a:endParaRPr lang="zh-TW" altLang="en-US" sz="1985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F7A45392-DFE1-1D9B-F941-A936F0BCC5B4}"/>
              </a:ext>
            </a:extLst>
          </p:cNvPr>
          <p:cNvSpPr/>
          <p:nvPr/>
        </p:nvSpPr>
        <p:spPr>
          <a:xfrm>
            <a:off x="2076675" y="1983380"/>
            <a:ext cx="1170864" cy="1143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D418F017-227D-34B1-1BDF-15F14D658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6600" y="2304974"/>
            <a:ext cx="594620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A23965F5-779D-943E-B2CE-19CD8CACD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2293" y="2304974"/>
            <a:ext cx="594620" cy="59593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985" dirty="0">
                <a:solidFill>
                  <a:schemeClr val="dk1"/>
                </a:solidFill>
              </a:rPr>
              <a:t>-3</a:t>
            </a:r>
            <a:endParaRPr lang="zh-TW" altLang="en-US" sz="1985" dirty="0">
              <a:solidFill>
                <a:schemeClr val="dk1"/>
              </a:solidFill>
            </a:endParaRPr>
          </a:p>
        </p:txBody>
      </p:sp>
      <p:sp>
        <p:nvSpPr>
          <p:cNvPr id="12" name="矩形 27">
            <a:extLst>
              <a:ext uri="{FF2B5EF4-FFF2-40B4-BE49-F238E27FC236}">
                <a16:creationId xmlns:a16="http://schemas.microsoft.com/office/drawing/2014/main" id="{37C724EB-686D-2D39-28D5-9C3728AB93A0}"/>
              </a:ext>
            </a:extLst>
          </p:cNvPr>
          <p:cNvSpPr/>
          <p:nvPr/>
        </p:nvSpPr>
        <p:spPr>
          <a:xfrm>
            <a:off x="2885254" y="1983380"/>
            <a:ext cx="1170864" cy="1143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488"/>
          </a:p>
        </p:txBody>
      </p:sp>
      <p:sp>
        <p:nvSpPr>
          <p:cNvPr id="68686" name="矩形 33">
            <a:extLst>
              <a:ext uri="{FF2B5EF4-FFF2-40B4-BE49-F238E27FC236}">
                <a16:creationId xmlns:a16="http://schemas.microsoft.com/office/drawing/2014/main" id="{BAA458BA-D35E-F175-EC72-29F092DD6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6315" y="1432077"/>
            <a:ext cx="1306768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1985"/>
              <a:t>If s</a:t>
            </a:r>
            <a:r>
              <a:rPr lang="zh-TW" altLang="en-US" sz="1985"/>
              <a:t>tride</a:t>
            </a:r>
            <a:r>
              <a:rPr lang="en-US" altLang="zh-TW" sz="1985"/>
              <a:t>=2</a:t>
            </a:r>
            <a:endParaRPr lang="zh-TW" altLang="en-US" sz="1985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7752</TotalTime>
  <Words>3468</Words>
  <Application>Microsoft Office PowerPoint</Application>
  <PresentationFormat>Custom</PresentationFormat>
  <Paragraphs>1311</Paragraphs>
  <Slides>75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6" baseType="lpstr">
      <vt:lpstr>-apple-system</vt:lpstr>
      <vt:lpstr>Arial</vt:lpstr>
      <vt:lpstr>Calibri</vt:lpstr>
      <vt:lpstr>Calibri Light</vt:lpstr>
      <vt:lpstr>charter</vt:lpstr>
      <vt:lpstr>Menlo</vt:lpstr>
      <vt:lpstr>sohne</vt:lpstr>
      <vt:lpstr>Times New Roman</vt:lpstr>
      <vt:lpstr>Wingdings</vt:lpstr>
      <vt:lpstr>1_Office Theme</vt:lpstr>
      <vt:lpstr>方程式</vt:lpstr>
      <vt:lpstr>PowerPoint Presentation</vt:lpstr>
      <vt:lpstr>PowerPoint Presentation</vt:lpstr>
      <vt:lpstr>Smaller Network: CNN</vt:lpstr>
      <vt:lpstr>Consider learning an image:</vt:lpstr>
      <vt:lpstr>Same pattern appears in different places: They can be compressed! What about training a lot of such “small” detectors and each detector must “move around”.</vt:lpstr>
      <vt:lpstr>A convolutional layer</vt:lpstr>
      <vt:lpstr>Convolution</vt:lpstr>
      <vt:lpstr>Convolution</vt:lpstr>
      <vt:lpstr>Convolution</vt:lpstr>
      <vt:lpstr>Convolution</vt:lpstr>
      <vt:lpstr>Convolution</vt:lpstr>
      <vt:lpstr>Color image: RGB 3 channels</vt:lpstr>
      <vt:lpstr>PowerPoint Presentation</vt:lpstr>
      <vt:lpstr>PowerPoint Presentation</vt:lpstr>
      <vt:lpstr>PowerPoint Presentation</vt:lpstr>
      <vt:lpstr>The whole CNN</vt:lpstr>
      <vt:lpstr>Max Pooling</vt:lpstr>
      <vt:lpstr>Why Pooling</vt:lpstr>
      <vt:lpstr>A CNN compresses a fully connected network in two ways:</vt:lpstr>
      <vt:lpstr>Max Pooling</vt:lpstr>
      <vt:lpstr>The whole CNN</vt:lpstr>
      <vt:lpstr>The whole CNN</vt:lpstr>
      <vt:lpstr>Flattening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Keras</vt:lpstr>
      <vt:lpstr>Keras: strengths</vt:lpstr>
      <vt:lpstr>Keras: Weakness</vt:lpstr>
      <vt:lpstr>Install Tensorflow</vt:lpstr>
      <vt:lpstr>Install Keras</vt:lpstr>
      <vt:lpstr>PowerPoint Presentation</vt:lpstr>
      <vt:lpstr>PowerPoint Presentation</vt:lpstr>
      <vt:lpstr>Mini-batch</vt:lpstr>
      <vt:lpstr>Mini-batch</vt:lpstr>
      <vt:lpstr>Speed </vt:lpstr>
      <vt:lpstr>Review: Speed - Matrix Operation </vt:lpstr>
      <vt:lpstr>Speed - Matrix Operation </vt:lpstr>
      <vt:lpstr>Keras</vt:lpstr>
      <vt:lpstr>Example 1</vt:lpstr>
      <vt:lpstr>Example 2</vt:lpstr>
      <vt:lpstr>Definition </vt:lpstr>
      <vt:lpstr>Minimize the loss Using gradient Descent</vt:lpstr>
      <vt:lpstr>1- What is the Loss (cost) Function …(MSE) </vt:lpstr>
      <vt:lpstr>2- What is the activation function used? </vt:lpstr>
      <vt:lpstr>The loss function</vt:lpstr>
      <vt:lpstr>Slope is the derivative of the loss function </vt:lpstr>
      <vt:lpstr>The gradient of the function f(x,y) = 3x²y</vt:lpstr>
      <vt:lpstr>How can we compute the partial derivatives of vector equations?</vt:lpstr>
      <vt:lpstr>The gradient of the function g(x,y) = 2x+y⁸</vt:lpstr>
      <vt:lpstr>Gradient of a Vector Function  :Jacobian Matrix</vt:lpstr>
      <vt:lpstr>Gradient of the identity function f(x) =x</vt:lpstr>
      <vt:lpstr>Gradient of vector sum</vt:lpstr>
      <vt:lpstr>Vector chain rule</vt:lpstr>
      <vt:lpstr>What is the Gradient of A Neuron? </vt:lpstr>
      <vt:lpstr>PowerPoint Presentation</vt:lpstr>
      <vt:lpstr>What is the partial derivative of z with respect to w? (v=w .x  and u=sum(v)  1- derivative of wx         2- derivative of b  </vt:lpstr>
      <vt:lpstr>What is the partial derivative of z with respect to w? (v=w .x  and u=sum(v)  1- derivative of wx         2- derivative of b  </vt:lpstr>
      <vt:lpstr>What is the partial derivative of z with respect to w? (v=w .x  and u=sum(v)  1- derivative of wx         2- derivative of b  </vt:lpstr>
      <vt:lpstr>What is the partial derivative of z  z= u+b</vt:lpstr>
      <vt:lpstr>What is the partial derivative of neuron(z) with respect to z?  </vt:lpstr>
      <vt:lpstr>What is the partial derivative of neuron(z) with respect to b? </vt:lpstr>
      <vt:lpstr>Gradient of Loss Function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cp:lastModifiedBy>Dr. Nouhad Rizk</cp:lastModifiedBy>
  <cp:revision>32</cp:revision>
  <dcterms:created xsi:type="dcterms:W3CDTF">2021-05-31T22:46:47Z</dcterms:created>
  <dcterms:modified xsi:type="dcterms:W3CDTF">2023-08-08T23:02:35Z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2020-01-27T00:00:00Z</vt:filetime>
  </property>
  <property fmtid="{D5CDD505-2E9C-101B-9397-08002B2CF9AE}" pid="3" name="Creator">
    <vt:lpwstr>Impress</vt:lpwstr>
  </property>
  <property fmtid="{D5CDD505-2E9C-101B-9397-08002B2CF9AE}" pid="4" name="LastSaved">
    <vt:filetime>2020-01-27T00:00:00Z</vt:filetime>
  </property>
</Properties>
</file>